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1692A0AA-B4C0-4BCB-95BB-DC207E0BE39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92A0AA-B4C0-4BCB-95BB-DC207E0BE39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92A0AA-B4C0-4BCB-95BB-DC207E0BE39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92A0AA-B4C0-4BCB-95BB-DC207E0BE39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1692A0AA-B4C0-4BCB-95BB-DC207E0BE39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92A0AA-B4C0-4BCB-95BB-DC207E0BE39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692A0AA-B4C0-4BCB-95BB-DC207E0BE39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692A0AA-B4C0-4BCB-95BB-DC207E0BE39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692A0AA-B4C0-4BCB-95BB-DC207E0BE39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92A0AA-B4C0-4BCB-95BB-DC207E0BE39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7F73F95-07B1-4F23-91EF-5ACB68522292}" type="datetimeFigureOut">
              <a:rPr lang="ru-RU" smtClean="0"/>
              <a:pPr/>
              <a:t>15.04.2010</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1692A0AA-B4C0-4BCB-95BB-DC207E0BE39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7F73F95-07B1-4F23-91EF-5ACB68522292}" type="datetimeFigureOut">
              <a:rPr lang="ru-RU" smtClean="0"/>
              <a:pPr/>
              <a:t>15.04.2010</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692A0AA-B4C0-4BCB-95BB-DC207E0BE39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Модульный </a:t>
            </a:r>
            <a:r>
              <a:rPr lang="ru-RU" dirty="0" smtClean="0"/>
              <a:t>технология</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8229600" cy="5911873"/>
          </a:xfrm>
        </p:spPr>
        <p:txBody>
          <a:bodyPr>
            <a:normAutofit fontScale="92500" lnSpcReduction="20000"/>
          </a:bodyPr>
          <a:lstStyle/>
          <a:p>
            <a:r>
              <a:rPr lang="ru-RU" dirty="0"/>
              <a:t>Каждый учебный элемент – это шаг к достижению интегрирующей цели урока, без овладения содержанием которого цель не будет достигнута. Учебных элементов не должно быть очень много (максимальное количество – 7), но обязательны следующие: </a:t>
            </a:r>
          </a:p>
          <a:p>
            <a:r>
              <a:rPr lang="ru-RU" dirty="0"/>
              <a:t>УЭ-0 – определяет интегрирующую цель по достижению результатов обучения; </a:t>
            </a:r>
          </a:p>
          <a:p>
            <a:r>
              <a:rPr lang="ru-RU" dirty="0"/>
              <a:t>УЭ-1 – включает задания по выявлению уровня исходных знаний по теме, а также задания по овладению новым материалом; </a:t>
            </a:r>
          </a:p>
          <a:p>
            <a:r>
              <a:rPr lang="ru-RU" dirty="0" err="1"/>
              <a:t>УЭ-n</a:t>
            </a:r>
            <a:r>
              <a:rPr lang="ru-RU" dirty="0"/>
              <a:t> - (</a:t>
            </a:r>
            <a:r>
              <a:rPr lang="ru-RU" dirty="0" err="1"/>
              <a:t>n</a:t>
            </a:r>
            <a:r>
              <a:rPr lang="ru-RU" dirty="0"/>
              <a:t> – номер следующего учебного элемента) включает выходной контроль знаний, подведение итогов занятия (оценивается степень достижения целей урока), выбор домашнего задания (выдаётся дифференцированно в зависимости от успешности работы учащегося на уроке), рефлексию (оценку себя, своей работы с учётом оценки окружающих).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8229600" cy="5911873"/>
          </a:xfrm>
        </p:spPr>
        <p:txBody>
          <a:bodyPr>
            <a:normAutofit lnSpcReduction="10000"/>
          </a:bodyPr>
          <a:lstStyle/>
          <a:p>
            <a:r>
              <a:rPr lang="ru-RU" dirty="0" smtClean="0"/>
              <a:t>Следует обратить внимание на разнообразие форм заданий для самостоятельной работы учащихся, которые должны предполагать различные виды познавательной деятельности: ответы на вопросы (устно и письменно), заполнение таблиц, тестовые задания, работу с рисунками, как по учебнику, так и в дополнительной конспектирование учебного материала и др. в задания могут быть включены и работы логического характера: ребусы, кроссворды, загадки и др. задания должны быть рассчитаны как на простое репродуктивное воспроизведение учебного материала, так и на творческую деятельность. Они ориентируют учащихся на работу с различными источниками знаний: текстами, рисунками, таблицами, схемами и т. д.</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42852"/>
            <a:ext cx="8229600" cy="5983311"/>
          </a:xfrm>
        </p:spPr>
        <p:txBody>
          <a:bodyPr>
            <a:normAutofit fontScale="92500"/>
          </a:bodyPr>
          <a:lstStyle/>
          <a:p>
            <a:r>
              <a:rPr lang="ru-RU" dirty="0"/>
              <a:t>При модульном обучении чаще используется рейтинговая оценка знаний и умений учащихся. Рейтинговая система по ряду признаков имеет большое сходство с количественной шкалой, но не является таковой. Рейтинг – это действительное число, которое получается путем набора очков (баллов). В конце учебного периода все очки суммируются, и получается рейтинговая оценка. Рейтинговая оценка </a:t>
            </a:r>
            <a:r>
              <a:rPr lang="ru-RU" dirty="0" err="1"/>
              <a:t>обученности</a:t>
            </a:r>
            <a:r>
              <a:rPr lang="ru-RU" dirty="0"/>
              <a:t> позволяет с большей степенью достоверности характеризовать качество подготовленности учащегося по </a:t>
            </a:r>
            <a:r>
              <a:rPr lang="ru-RU" dirty="0" err="1" smtClean="0"/>
              <a:t>даннму</a:t>
            </a:r>
            <a:r>
              <a:rPr lang="ru-RU" dirty="0" smtClean="0"/>
              <a:t> предмету. </a:t>
            </a:r>
            <a:r>
              <a:rPr lang="ru-RU" dirty="0"/>
              <a:t>В модульном обучении оценивается в баллах каждое задание, устанавливается его рейтинг и сроки выполнения, т.е. основной принцип рейтингового контроля – это контроль и оценка знаний, умений и навыков с учетом их систематической работы.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Роль учителя на уроке модульного </a:t>
            </a:r>
            <a:r>
              <a:rPr lang="ru-RU" b="1" dirty="0" smtClean="0"/>
              <a:t>обучения</a:t>
            </a:r>
            <a:endParaRPr lang="ru-RU" dirty="0"/>
          </a:p>
        </p:txBody>
      </p:sp>
      <p:sp>
        <p:nvSpPr>
          <p:cNvPr id="3" name="Содержимое 2"/>
          <p:cNvSpPr>
            <a:spLocks noGrp="1"/>
          </p:cNvSpPr>
          <p:nvPr>
            <p:ph sz="quarter" idx="1"/>
          </p:nvPr>
        </p:nvSpPr>
        <p:spPr/>
        <p:txBody>
          <a:bodyPr/>
          <a:lstStyle/>
          <a:p>
            <a:r>
              <a:rPr lang="ru-RU" dirty="0"/>
              <a:t>На уроке модульного обучения роль учителя сводится к управлению работой школьников, к корректировке путей решения поставленных задач, к консультированию, помощи и поддержке учащихся. При этом учитель имеет возможность общаться на уроке с каждым учеником.</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r>
              <a:rPr lang="ru-RU" dirty="0"/>
              <a:t>В заключение модульного урока подводятся итоги работы, ребята делают выводы по всем заданиям учебных элементов темы и сдают рабочие тетради на проверку. Учащиеся, справившиеся с заданиями раньше обозначенного времени, получают дополнительные баллы.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Практика использования модульного обучения показала, что</a:t>
            </a:r>
            <a:r>
              <a:rPr lang="ru-RU" dirty="0" smtClean="0"/>
              <a:t>:</a:t>
            </a:r>
            <a:endParaRPr lang="ru-RU" dirty="0"/>
          </a:p>
        </p:txBody>
      </p:sp>
      <p:sp>
        <p:nvSpPr>
          <p:cNvPr id="3" name="Содержимое 2"/>
          <p:cNvSpPr>
            <a:spLocks noGrp="1"/>
          </p:cNvSpPr>
          <p:nvPr>
            <p:ph sz="quarter" idx="1"/>
          </p:nvPr>
        </p:nvSpPr>
        <p:spPr/>
        <p:txBody>
          <a:bodyPr>
            <a:normAutofit fontScale="92500" lnSpcReduction="10000"/>
          </a:bodyPr>
          <a:lstStyle/>
          <a:p>
            <a:pPr lvl="0"/>
            <a:r>
              <a:rPr lang="ru-RU" dirty="0"/>
              <a:t>она экономна во времени, эффективна как при изучении нового материала, так и при повторении изученного;</a:t>
            </a:r>
          </a:p>
          <a:p>
            <a:pPr lvl="0"/>
            <a:r>
              <a:rPr lang="ru-RU" dirty="0"/>
              <a:t>данная технология применима в группах и при индивидуальном обучении;</a:t>
            </a:r>
          </a:p>
          <a:p>
            <a:pPr lvl="0"/>
            <a:r>
              <a:rPr lang="ru-RU" dirty="0"/>
              <a:t>данная технология позволяет свести к минимуму репродуктивную деятельность учащихся, обеспечить качественное усвоение материала на требуемом стандартом уровне и в соответствии с индивидуальными способностями и темпом обучения ученика; применение данной формы работы позволило повысить успеваемость в классах до 100 </a:t>
            </a:r>
            <a:r>
              <a:rPr lang="ru-RU" dirty="0" smtClean="0"/>
              <a:t>%.</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28604"/>
            <a:ext cx="8229600" cy="5697559"/>
          </a:xfrm>
        </p:spPr>
        <p:txBody>
          <a:bodyPr>
            <a:normAutofit/>
          </a:bodyPr>
          <a:lstStyle/>
          <a:p>
            <a:pPr>
              <a:buNone/>
            </a:pPr>
            <a:r>
              <a:rPr lang="ru-RU" b="1" dirty="0" smtClean="0"/>
              <a:t>        Модульное </a:t>
            </a:r>
            <a:r>
              <a:rPr lang="ru-RU" b="1" dirty="0"/>
              <a:t>обучение</a:t>
            </a:r>
            <a:r>
              <a:rPr lang="ru-RU" dirty="0"/>
              <a:t> – это одна из педагогических технологий, которая, по сути, является личностно-ориентированной. Она позволяет одновременно оптимизировать учебный процесс, обеспечить его целостность в реализации целей обучения, развития познавательной и личностной сферы учащихся.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a:bodyPr>
          <a:lstStyle/>
          <a:p>
            <a:r>
              <a:rPr lang="ru-RU" dirty="0" smtClean="0"/>
              <a:t>Данная технология основывается на самостоятельном добывании школьниками знаний в процессе работы с учебной, научно-популярной и справочной литературой в результате обучения. Модульная технология позволяет совместить жесткое управление познавательной деятельностью ученика с широкими возможностями для самоуправления.</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a:bodyPr>
          <a:lstStyle/>
          <a:p>
            <a:r>
              <a:rPr lang="ru-RU" dirty="0"/>
              <a:t>Важным достоинством данной технологии обучения является ее интеграционное качество, ибо модуль, как целостное единство содержания и технологии его изучения, реализуется через комплекс технологий интегрированных в модуль: проблемной, алгоритмической, программированной, поэтапного формирования умственных действий, “полного усвоения”.</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229600" cy="5840435"/>
          </a:xfrm>
        </p:spPr>
        <p:txBody>
          <a:bodyPr>
            <a:normAutofit/>
          </a:bodyPr>
          <a:lstStyle/>
          <a:p>
            <a:r>
              <a:rPr lang="ru-RU" dirty="0"/>
              <a:t>Новая парадигма модульного обучения – ученик учится сам, учитель осуществляет мотивационное управление обучением. Меняется роль учителя. Она требует мотивировать, организовывать, координировать, консультировать, контролировать. </a:t>
            </a:r>
            <a:endParaRPr lang="ru-RU" dirty="0" smtClean="0"/>
          </a:p>
          <a:p>
            <a:r>
              <a:rPr lang="ru-RU" dirty="0" smtClean="0"/>
              <a:t>Модуль </a:t>
            </a:r>
            <a:r>
              <a:rPr lang="ru-RU" dirty="0"/>
              <a:t>обеспечивает развитие у ученика интеллекта, самостоятельности, коллективизма, склонностей умения управлять учебно-познавательной деятельностью.</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r>
              <a:rPr lang="ru-RU" dirty="0"/>
              <a:t>Модульная технология обучения привлекает тем, что она ориентирована на активную учебную деятельность учеников, освоение приемов которой способствует быстрому и качественному усвоению содержания учебного материала</a:t>
            </a:r>
            <a:r>
              <a:rPr lang="ru-RU" dirty="0" smtClean="0"/>
              <a:t>.</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71480"/>
            <a:ext cx="8229600" cy="5554683"/>
          </a:xfrm>
        </p:spPr>
        <p:txBody>
          <a:bodyPr>
            <a:normAutofit/>
          </a:bodyPr>
          <a:lstStyle/>
          <a:p>
            <a:r>
              <a:rPr lang="ru-RU" dirty="0"/>
              <a:t>Технологию модульного обучения на уроках химии я использую </a:t>
            </a:r>
            <a:r>
              <a:rPr lang="ru-RU" dirty="0" smtClean="0"/>
              <a:t>пятый </a:t>
            </a:r>
            <a:r>
              <a:rPr lang="ru-RU" dirty="0"/>
              <a:t>год. Разумеется, не все складывается гладко. И учащиеся не всегда бывают готовы работать самостоятельно, и времени на подготовку модульных уроков приходится тратить очень много. Но зато результат виден на лицо: даже слабоуспевающие и безразличные к учебе школьники стали проявлять заинтересованность в собственных достижениях, добиваться успеха.</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Постановка дидактических целей на уроках модульного </a:t>
            </a:r>
            <a:r>
              <a:rPr lang="ru-RU" b="1" dirty="0" smtClean="0"/>
              <a:t>обучения</a:t>
            </a:r>
            <a:endParaRPr lang="ru-RU" dirty="0"/>
          </a:p>
        </p:txBody>
      </p:sp>
      <p:sp>
        <p:nvSpPr>
          <p:cNvPr id="3" name="Содержимое 2"/>
          <p:cNvSpPr>
            <a:spLocks noGrp="1"/>
          </p:cNvSpPr>
          <p:nvPr>
            <p:ph sz="quarter" idx="1"/>
          </p:nvPr>
        </p:nvSpPr>
        <p:spPr/>
        <p:txBody>
          <a:bodyPr>
            <a:normAutofit fontScale="77500" lnSpcReduction="20000"/>
          </a:bodyPr>
          <a:lstStyle/>
          <a:p>
            <a:r>
              <a:rPr lang="ru-RU" dirty="0"/>
              <a:t>Модульная программа строится на основе общих целей, общих научных идей курса. В основе подхода к отбору учебного материала и его содержания лежит четкое определение целей познавательной деятельности школьника на каждом этапе обучения при планировании изучения той или иной темы нужно прорабатывать весь учебный материал. После этого необходимо структурировать учебное содержание соответственно целям на определенные блоки. На основе этих блоков формулируется </a:t>
            </a:r>
            <a:r>
              <a:rPr lang="ru-RU" b="1" i="1" dirty="0"/>
              <a:t>комплексная дидактическая цель</a:t>
            </a:r>
            <a:r>
              <a:rPr lang="ru-RU" dirty="0"/>
              <a:t> (КДЦ). Из нее выделяют </a:t>
            </a:r>
            <a:r>
              <a:rPr lang="ru-RU" b="1" i="1" dirty="0"/>
              <a:t>интегрирующие дидактические цели</a:t>
            </a:r>
            <a:r>
              <a:rPr lang="ru-RU" dirty="0"/>
              <a:t> (ИДЦ) для каждого отдельного блока (урока). Блок состоит из отдельных </a:t>
            </a:r>
            <a:r>
              <a:rPr lang="ru-RU" b="1" i="1" dirty="0"/>
              <a:t>учебных элементов</a:t>
            </a:r>
            <a:r>
              <a:rPr lang="ru-RU" dirty="0"/>
              <a:t> (УЭ), каждый из которых имеет свою частную дидактическую цель. Совокупность решения этих целей и обеспечивает достижение комплексной дидактической цели</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Методика подготовки урока по модульному </a:t>
            </a:r>
            <a:r>
              <a:rPr lang="ru-RU" b="1" dirty="0" smtClean="0"/>
              <a:t>обучению</a:t>
            </a:r>
            <a:endParaRPr lang="ru-RU" dirty="0"/>
          </a:p>
        </p:txBody>
      </p:sp>
      <p:sp>
        <p:nvSpPr>
          <p:cNvPr id="3" name="Содержимое 2"/>
          <p:cNvSpPr>
            <a:spLocks noGrp="1"/>
          </p:cNvSpPr>
          <p:nvPr>
            <p:ph sz="quarter" idx="1"/>
          </p:nvPr>
        </p:nvSpPr>
        <p:spPr/>
        <p:txBody>
          <a:bodyPr>
            <a:normAutofit fontScale="77500" lnSpcReduction="20000"/>
          </a:bodyPr>
          <a:lstStyle/>
          <a:p>
            <a:pPr>
              <a:buNone/>
            </a:pPr>
            <a:r>
              <a:rPr lang="ru-RU" b="1" dirty="0"/>
              <a:t>1.</a:t>
            </a:r>
            <a:r>
              <a:rPr lang="ru-RU" dirty="0"/>
              <a:t> Определение места модульного урока в теме. </a:t>
            </a:r>
          </a:p>
          <a:p>
            <a:pPr>
              <a:buNone/>
            </a:pPr>
            <a:r>
              <a:rPr lang="ru-RU" b="1" dirty="0"/>
              <a:t>2. </a:t>
            </a:r>
            <a:r>
              <a:rPr lang="ru-RU" dirty="0"/>
              <a:t>Формулировка темы урока.</a:t>
            </a:r>
          </a:p>
          <a:p>
            <a:pPr>
              <a:buNone/>
            </a:pPr>
            <a:r>
              <a:rPr lang="ru-RU" b="1" dirty="0"/>
              <a:t>3.</a:t>
            </a:r>
            <a:r>
              <a:rPr lang="ru-RU" dirty="0"/>
              <a:t> Определение и формулировка цели урока, в данном случае эта цель – интегрирующая, и конечных результатов обучения. </a:t>
            </a:r>
          </a:p>
          <a:p>
            <a:pPr>
              <a:buNone/>
            </a:pPr>
            <a:r>
              <a:rPr lang="ru-RU" b="1" dirty="0"/>
              <a:t>4.</a:t>
            </a:r>
            <a:r>
              <a:rPr lang="ru-RU" dirty="0"/>
              <a:t> Подбор необходимого фактического материала. </a:t>
            </a:r>
          </a:p>
          <a:p>
            <a:pPr>
              <a:buNone/>
            </a:pPr>
            <a:r>
              <a:rPr lang="ru-RU" b="1" dirty="0"/>
              <a:t>5.</a:t>
            </a:r>
            <a:r>
              <a:rPr lang="ru-RU" dirty="0"/>
              <a:t> Отбор методов и форм преподавания и контроля. </a:t>
            </a:r>
          </a:p>
          <a:p>
            <a:pPr>
              <a:buNone/>
            </a:pPr>
            <a:r>
              <a:rPr lang="ru-RU" b="1" dirty="0"/>
              <a:t>6</a:t>
            </a:r>
            <a:r>
              <a:rPr lang="ru-RU" dirty="0"/>
              <a:t>. Определение способов учебной деятельности учащихся. </a:t>
            </a:r>
          </a:p>
          <a:p>
            <a:pPr>
              <a:buNone/>
            </a:pPr>
            <a:r>
              <a:rPr lang="ru-RU" b="1" dirty="0"/>
              <a:t>7.</a:t>
            </a:r>
            <a:r>
              <a:rPr lang="ru-RU" dirty="0"/>
              <a:t> Разбивка учебного содержания на отдельные логически завершённые учебные элементы (УЭ) и определение частной дидактической цели каждого из них. </a:t>
            </a:r>
            <a:endParaRPr lang="ru-RU" dirty="0" smtClean="0"/>
          </a:p>
          <a:p>
            <a:pPr>
              <a:buNone/>
            </a:pPr>
            <a:r>
              <a:rPr lang="ru-RU" b="1" dirty="0" smtClean="0"/>
              <a:t>8.</a:t>
            </a:r>
            <a:r>
              <a:rPr lang="ru-RU" dirty="0" smtClean="0"/>
              <a:t> </a:t>
            </a:r>
            <a:r>
              <a:rPr lang="ru-RU" dirty="0"/>
              <a:t>Составление информационной карты модуля данного урока. </a:t>
            </a:r>
          </a:p>
          <a:p>
            <a:pPr>
              <a:buNone/>
            </a:pPr>
            <a:r>
              <a:rPr lang="ru-RU" b="1" dirty="0"/>
              <a:t>9. </a:t>
            </a:r>
            <a:r>
              <a:rPr lang="ru-RU" dirty="0"/>
              <a:t>Подготовка необходимого количества копий текста рабочих материалов, т.е. технологических карт урока (разработка модульного урока должна быть у каждого учащегося).</a:t>
            </a:r>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TotalTime>
  <Words>1005</Words>
  <Application>Microsoft Office PowerPoint</Application>
  <PresentationFormat>Экран (4:3)</PresentationFormat>
  <Paragraphs>33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Справедливость</vt:lpstr>
      <vt:lpstr>Модульный технология</vt:lpstr>
      <vt:lpstr>Слайд 2</vt:lpstr>
      <vt:lpstr>Слайд 3</vt:lpstr>
      <vt:lpstr>Слайд 4</vt:lpstr>
      <vt:lpstr>Слайд 5</vt:lpstr>
      <vt:lpstr>Слайд 6</vt:lpstr>
      <vt:lpstr>Слайд 7</vt:lpstr>
      <vt:lpstr>Постановка дидактических целей на уроках модульного обучения</vt:lpstr>
      <vt:lpstr>Методика подготовки урока по модульному обучению</vt:lpstr>
      <vt:lpstr>Слайд 10</vt:lpstr>
      <vt:lpstr>Слайд 11</vt:lpstr>
      <vt:lpstr>Слайд 12</vt:lpstr>
      <vt:lpstr>Роль учителя на уроке модульного обучения</vt:lpstr>
      <vt:lpstr>Слайд 14</vt:lpstr>
      <vt:lpstr>Практика использования модульного обучения показала, что:</vt:lpstr>
    </vt:vector>
  </TitlesOfParts>
  <Company>1111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Модульный принцип построения учебных занятий</dc:title>
  <dc:creator>Наташа</dc:creator>
  <cp:lastModifiedBy>Наташа</cp:lastModifiedBy>
  <cp:revision>4</cp:revision>
  <dcterms:created xsi:type="dcterms:W3CDTF">2010-01-25T14:36:48Z</dcterms:created>
  <dcterms:modified xsi:type="dcterms:W3CDTF">2010-04-15T16:51:56Z</dcterms:modified>
</cp:coreProperties>
</file>