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ms-office.legacyDiagramTex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8" r:id="rId5"/>
    <p:sldId id="258" r:id="rId6"/>
    <p:sldId id="269" r:id="rId7"/>
    <p:sldId id="270" r:id="rId8"/>
    <p:sldId id="259" r:id="rId9"/>
    <p:sldId id="260" r:id="rId10"/>
    <p:sldId id="261" r:id="rId11"/>
    <p:sldId id="262" r:id="rId12"/>
    <p:sldId id="263" r:id="rId13"/>
    <p:sldId id="264" r:id="rId14"/>
    <p:sldId id="265"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06/relationships/legacyDocTextInfo" Target="legacyDocTextInfo.bin"/><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5" Type="http://schemas.microsoft.com/office/2006/relationships/legacyDiagramText" Target="legacyDiagramText5.bin"/><Relationship Id="rId4" Type="http://schemas.microsoft.com/office/2006/relationships/legacyDiagramText" Target="legacyDiagramText4.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29.06.2015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29.06.2015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29.06.2015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29.06.2015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Рисунок1.jpg"/>
          <p:cNvPicPr>
            <a:picLocks noChangeAspect="1"/>
          </p:cNvPicPr>
          <p:nvPr/>
        </p:nvPicPr>
        <p:blipFill>
          <a:blip r:embed="rId3" cstate="print"/>
          <a:stretch>
            <a:fillRect/>
          </a:stretch>
        </p:blipFill>
        <p:spPr>
          <a:xfrm>
            <a:off x="0" y="0"/>
            <a:ext cx="9168000" cy="6876000"/>
          </a:xfrm>
          <a:prstGeom prst="rect">
            <a:avLst/>
          </a:prstGeom>
        </p:spPr>
      </p:pic>
      <p:sp>
        <p:nvSpPr>
          <p:cNvPr id="5" name="Прямоугольник 4"/>
          <p:cNvSpPr/>
          <p:nvPr/>
        </p:nvSpPr>
        <p:spPr>
          <a:xfrm>
            <a:off x="1071538" y="2714620"/>
            <a:ext cx="7072361" cy="1754326"/>
          </a:xfrm>
          <a:prstGeom prst="rect">
            <a:avLst/>
          </a:prstGeom>
          <a:noFill/>
        </p:spPr>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ru-RU" sz="5400" b="1" cap="none" spc="0" dirty="0" smtClean="0">
                <a:ln/>
                <a:solidFill>
                  <a:schemeClr val="accent5">
                    <a:tint val="50000"/>
                    <a:satMod val="180000"/>
                  </a:schemeClr>
                </a:solidFill>
                <a:effectLst/>
              </a:rPr>
              <a:t>У    В О Д Ы </a:t>
            </a:r>
          </a:p>
          <a:p>
            <a:pPr algn="ctr"/>
            <a:r>
              <a:rPr lang="ru-RU" sz="5400" b="1" cap="none" spc="0" dirty="0" smtClean="0">
                <a:ln/>
                <a:solidFill>
                  <a:schemeClr val="accent5">
                    <a:tint val="50000"/>
                    <a:satMod val="180000"/>
                  </a:schemeClr>
                </a:solidFill>
                <a:effectLst/>
              </a:rPr>
              <a:t> Б Е З   Б  Е  Д  Ы</a:t>
            </a:r>
            <a:endParaRPr lang="ru-RU" sz="5400" b="1" cap="none" spc="0" dirty="0">
              <a:ln/>
              <a:solidFill>
                <a:schemeClr val="accent5">
                  <a:tint val="50000"/>
                  <a:satMod val="180000"/>
                </a:schemeClr>
              </a:solidFill>
              <a:effectLst/>
            </a:endParaRPr>
          </a:p>
        </p:txBody>
      </p:sp>
      <p:pic>
        <p:nvPicPr>
          <p:cNvPr id="7" name="Minusovki.MpTri.Net katya_ogonek_-_chernoe_chernoe_more.wav">
            <a:hlinkClick r:id="" action="ppaction://media"/>
          </p:cNvPr>
          <p:cNvPicPr>
            <a:picLocks noRot="1" noChangeAspect="1"/>
          </p:cNvPicPr>
          <p:nvPr>
            <a:wavAudioFile r:embed="rId1" name="Minusovki.MpTri.Net katya_ogonek_-_chernoe_chernoe_more.wav"/>
          </p:nvPr>
        </p:nvPicPr>
        <p:blipFill>
          <a:blip r:embed="rId4" cstate="print"/>
          <a:stretch>
            <a:fillRect/>
          </a:stretch>
        </p:blipFill>
        <p:spPr>
          <a:xfrm>
            <a:off x="8839200" y="142852"/>
            <a:ext cx="304800" cy="304800"/>
          </a:xfrm>
          <a:prstGeom prst="rect">
            <a:avLst/>
          </a:prstGeom>
        </p:spPr>
      </p:pic>
    </p:spTree>
  </p:cSld>
  <p:clrMapOvr>
    <a:masterClrMapping/>
  </p:clrMapOvr>
  <p:transition advTm="6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4">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сунок1.jpg"/>
          <p:cNvPicPr>
            <a:picLocks noChangeAspect="1"/>
          </p:cNvPicPr>
          <p:nvPr/>
        </p:nvPicPr>
        <p:blipFill>
          <a:blip r:embed="rId2" cstate="print"/>
          <a:stretch>
            <a:fillRect/>
          </a:stretch>
        </p:blipFill>
        <p:spPr>
          <a:xfrm>
            <a:off x="0" y="0"/>
            <a:ext cx="9168000" cy="6876000"/>
          </a:xfrm>
          <a:prstGeom prst="rect">
            <a:avLst/>
          </a:prstGeom>
        </p:spPr>
      </p:pic>
      <p:sp>
        <p:nvSpPr>
          <p:cNvPr id="3" name="Прямоугольник 2"/>
          <p:cNvSpPr/>
          <p:nvPr/>
        </p:nvSpPr>
        <p:spPr>
          <a:xfrm>
            <a:off x="0" y="285728"/>
            <a:ext cx="9144000" cy="1077218"/>
          </a:xfrm>
          <a:prstGeom prst="rect">
            <a:avLst/>
          </a:prstGeom>
        </p:spPr>
        <p:txBody>
          <a:bodyPr wrap="square">
            <a:spAutoFit/>
          </a:bodyPr>
          <a:lstStyle/>
          <a:p>
            <a:pPr lvl="0"/>
            <a:r>
              <a:rPr lang="ru-RU" sz="2000" b="1" dirty="0" smtClean="0">
                <a:solidFill>
                  <a:srgbClr val="FFFF00"/>
                </a:solidFill>
              </a:rPr>
              <a:t>Правило 6. </a:t>
            </a:r>
            <a:r>
              <a:rPr lang="ru-RU" sz="3200" b="1" dirty="0" smtClean="0">
                <a:solidFill>
                  <a:schemeClr val="bg1"/>
                </a:solidFill>
              </a:rPr>
              <a:t>Не подплывай близко к идущим по воде катерам, теплоходам.</a:t>
            </a:r>
          </a:p>
        </p:txBody>
      </p:sp>
      <p:sp>
        <p:nvSpPr>
          <p:cNvPr id="4" name="Прямоугольник 3"/>
          <p:cNvSpPr/>
          <p:nvPr/>
        </p:nvSpPr>
        <p:spPr>
          <a:xfrm>
            <a:off x="214282" y="1357298"/>
            <a:ext cx="4572000" cy="1477328"/>
          </a:xfrm>
          <a:prstGeom prst="rect">
            <a:avLst/>
          </a:prstGeom>
        </p:spPr>
        <p:txBody>
          <a:bodyPr>
            <a:spAutoFit/>
          </a:bodyPr>
          <a:lstStyle/>
          <a:p>
            <a:r>
              <a:rPr lang="ru-RU" dirty="0" smtClean="0">
                <a:solidFill>
                  <a:schemeClr val="bg1"/>
                </a:solidFill>
              </a:rPr>
              <a:t>Нельзя подплывать близко к </a:t>
            </a:r>
          </a:p>
          <a:p>
            <a:r>
              <a:rPr lang="ru-RU" dirty="0" smtClean="0">
                <a:solidFill>
                  <a:schemeClr val="bg1"/>
                </a:solidFill>
              </a:rPr>
              <a:t>идущим судам с целью покачаться </a:t>
            </a:r>
          </a:p>
          <a:p>
            <a:r>
              <a:rPr lang="ru-RU" dirty="0" smtClean="0">
                <a:solidFill>
                  <a:schemeClr val="bg1"/>
                </a:solidFill>
              </a:rPr>
              <a:t>на волнах. В близи идущего теплохода возникает течение, которое может</a:t>
            </a:r>
          </a:p>
          <a:p>
            <a:r>
              <a:rPr lang="ru-RU" dirty="0" smtClean="0">
                <a:solidFill>
                  <a:schemeClr val="bg1"/>
                </a:solidFill>
              </a:rPr>
              <a:t> затянуть под винт</a:t>
            </a:r>
            <a:endParaRPr lang="ru-RU" dirty="0">
              <a:solidFill>
                <a:schemeClr val="bg1"/>
              </a:solidFill>
            </a:endParaRPr>
          </a:p>
        </p:txBody>
      </p:sp>
      <p:pic>
        <p:nvPicPr>
          <p:cNvPr id="5" name="Рисунок 4" descr="вв.jpg"/>
          <p:cNvPicPr>
            <a:picLocks noChangeAspect="1"/>
          </p:cNvPicPr>
          <p:nvPr/>
        </p:nvPicPr>
        <p:blipFill>
          <a:blip r:embed="rId3" cstate="print"/>
          <a:stretch>
            <a:fillRect/>
          </a:stretch>
        </p:blipFill>
        <p:spPr>
          <a:xfrm>
            <a:off x="357158" y="3000372"/>
            <a:ext cx="3777413" cy="2340000"/>
          </a:xfrm>
          <a:prstGeom prst="rect">
            <a:avLst/>
          </a:prstGeom>
        </p:spPr>
      </p:pic>
      <p:pic>
        <p:nvPicPr>
          <p:cNvPr id="6" name="Рисунок 5" descr="w3-big.jpg"/>
          <p:cNvPicPr>
            <a:picLocks noChangeAspect="1"/>
          </p:cNvPicPr>
          <p:nvPr/>
        </p:nvPicPr>
        <p:blipFill>
          <a:blip r:embed="rId4" cstate="print"/>
          <a:stretch>
            <a:fillRect/>
          </a:stretch>
        </p:blipFill>
        <p:spPr>
          <a:xfrm>
            <a:off x="4500562" y="5500702"/>
            <a:ext cx="4425888" cy="1260000"/>
          </a:xfrm>
          <a:prstGeom prst="rect">
            <a:avLst/>
          </a:prstGeom>
        </p:spPr>
      </p:pic>
      <p:sp>
        <p:nvSpPr>
          <p:cNvPr id="7" name="TextBox 6"/>
          <p:cNvSpPr txBox="1"/>
          <p:nvPr/>
        </p:nvSpPr>
        <p:spPr>
          <a:xfrm>
            <a:off x="142844" y="5715016"/>
            <a:ext cx="4143404" cy="923330"/>
          </a:xfrm>
          <a:prstGeom prst="rect">
            <a:avLst/>
          </a:prstGeom>
          <a:noFill/>
        </p:spPr>
        <p:txBody>
          <a:bodyPr wrap="square" rtlCol="0">
            <a:spAutoFit/>
          </a:bodyPr>
          <a:lstStyle/>
          <a:p>
            <a:r>
              <a:rPr lang="ru-RU" dirty="0" smtClean="0">
                <a:solidFill>
                  <a:schemeClr val="bg1"/>
                </a:solidFill>
              </a:rPr>
              <a:t>Не катайтесь на лодках, катерах и гидроциклах  в местах массового купания людей</a:t>
            </a:r>
            <a:endParaRPr lang="ru-RU" dirty="0">
              <a:solidFill>
                <a:schemeClr val="bg1"/>
              </a:solidFill>
            </a:endParaRPr>
          </a:p>
        </p:txBody>
      </p:sp>
      <p:sp>
        <p:nvSpPr>
          <p:cNvPr id="8" name="Прямоугольник 7"/>
          <p:cNvSpPr/>
          <p:nvPr/>
        </p:nvSpPr>
        <p:spPr>
          <a:xfrm>
            <a:off x="4429124" y="1000108"/>
            <a:ext cx="4286280" cy="3416320"/>
          </a:xfrm>
          <a:prstGeom prst="rect">
            <a:avLst/>
          </a:prstGeom>
        </p:spPr>
        <p:txBody>
          <a:bodyPr wrap="square">
            <a:spAutoFit/>
          </a:bodyPr>
          <a:lstStyle/>
          <a:p>
            <a:r>
              <a:rPr lang="ru-RU" dirty="0" smtClean="0">
                <a:solidFill>
                  <a:srgbClr val="FFFF00"/>
                </a:solidFill>
              </a:rPr>
              <a:t>Винт, вращаясь, перегоняет огромную массу воды.</a:t>
            </a:r>
          </a:p>
          <a:p>
            <a:r>
              <a:rPr lang="ru-RU" dirty="0" smtClean="0">
                <a:solidFill>
                  <a:srgbClr val="FFFF00"/>
                </a:solidFill>
              </a:rPr>
              <a:t>При этом вся эта масса воды "проходит" через винт.</a:t>
            </a:r>
          </a:p>
          <a:p>
            <a:r>
              <a:rPr lang="ru-RU" dirty="0" smtClean="0">
                <a:solidFill>
                  <a:srgbClr val="FFFF00"/>
                </a:solidFill>
              </a:rPr>
              <a:t>За винтом образуется область высокого давления.</a:t>
            </a:r>
          </a:p>
          <a:p>
            <a:r>
              <a:rPr lang="ru-RU" dirty="0" smtClean="0">
                <a:solidFill>
                  <a:srgbClr val="FFFF00"/>
                </a:solidFill>
              </a:rPr>
              <a:t>Соответственно, перед винтом, - область низкого давления. </a:t>
            </a:r>
          </a:p>
          <a:p>
            <a:r>
              <a:rPr lang="ru-RU" dirty="0" smtClean="0">
                <a:solidFill>
                  <a:srgbClr val="FFFF00"/>
                </a:solidFill>
              </a:rPr>
              <a:t>Следовательно вода непрерывно устремляется в область низкого давления.</a:t>
            </a:r>
          </a:p>
          <a:p>
            <a:r>
              <a:rPr lang="ru-RU" dirty="0" smtClean="0">
                <a:solidFill>
                  <a:srgbClr val="FFFF00"/>
                </a:solidFill>
              </a:rPr>
              <a:t>И пловец- туда же, вместе с водой.</a:t>
            </a:r>
            <a:endParaRPr lang="ru-RU" dirty="0">
              <a:solidFill>
                <a:srgbClr val="FFFF00"/>
              </a:solidFill>
            </a:endParaRPr>
          </a:p>
        </p:txBody>
      </p:sp>
    </p:spTree>
  </p:cSld>
  <p:clrMapOvr>
    <a:masterClrMapping/>
  </p:clrMapOvr>
  <p:transition advTm="17000">
    <p:wheel spokes="2"/>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сунок1.jpg"/>
          <p:cNvPicPr>
            <a:picLocks noChangeAspect="1"/>
          </p:cNvPicPr>
          <p:nvPr/>
        </p:nvPicPr>
        <p:blipFill>
          <a:blip r:embed="rId2" cstate="print"/>
          <a:stretch>
            <a:fillRect/>
          </a:stretch>
        </p:blipFill>
        <p:spPr>
          <a:xfrm>
            <a:off x="0" y="0"/>
            <a:ext cx="9168000" cy="6876000"/>
          </a:xfrm>
          <a:prstGeom prst="rect">
            <a:avLst/>
          </a:prstGeom>
        </p:spPr>
      </p:pic>
      <p:sp>
        <p:nvSpPr>
          <p:cNvPr id="3" name="Прямоугольник 2"/>
          <p:cNvSpPr/>
          <p:nvPr/>
        </p:nvSpPr>
        <p:spPr>
          <a:xfrm>
            <a:off x="0" y="285728"/>
            <a:ext cx="9144000" cy="584775"/>
          </a:xfrm>
          <a:prstGeom prst="rect">
            <a:avLst/>
          </a:prstGeom>
        </p:spPr>
        <p:txBody>
          <a:bodyPr wrap="square">
            <a:spAutoFit/>
          </a:bodyPr>
          <a:lstStyle/>
          <a:p>
            <a:pPr lvl="0"/>
            <a:r>
              <a:rPr lang="ru-RU" sz="2000" b="1" dirty="0" smtClean="0">
                <a:solidFill>
                  <a:srgbClr val="FFFF00"/>
                </a:solidFill>
              </a:rPr>
              <a:t>Правило 5</a:t>
            </a:r>
            <a:r>
              <a:rPr lang="ru-RU" b="1" dirty="0" smtClean="0">
                <a:solidFill>
                  <a:schemeClr val="bg1"/>
                </a:solidFill>
              </a:rPr>
              <a:t>. гласит : </a:t>
            </a:r>
            <a:r>
              <a:rPr lang="ru-RU" sz="3200" b="1" dirty="0" smtClean="0">
                <a:solidFill>
                  <a:schemeClr val="bg1"/>
                </a:solidFill>
              </a:rPr>
              <a:t>«  Не заплывай за ограждения » .</a:t>
            </a:r>
          </a:p>
        </p:txBody>
      </p:sp>
      <p:sp>
        <p:nvSpPr>
          <p:cNvPr id="4" name="Прямоугольник 3"/>
          <p:cNvSpPr/>
          <p:nvPr/>
        </p:nvSpPr>
        <p:spPr>
          <a:xfrm>
            <a:off x="142844" y="928670"/>
            <a:ext cx="9001156" cy="1477328"/>
          </a:xfrm>
          <a:prstGeom prst="rect">
            <a:avLst/>
          </a:prstGeom>
        </p:spPr>
        <p:txBody>
          <a:bodyPr wrap="square">
            <a:spAutoFit/>
          </a:bodyPr>
          <a:lstStyle/>
          <a:p>
            <a:r>
              <a:rPr lang="ru-RU" dirty="0" smtClean="0">
                <a:solidFill>
                  <a:schemeClr val="bg1"/>
                </a:solidFill>
              </a:rPr>
              <a:t>«За буйки не заплывать» — предупреждение (или запрет) купающимся, указывающее на то, что их подстерегает опасность в том случае, если они пересекут границу, очерченную буями, и таким образом отдалятся от берега. Ограждение буйками означает, что дальше заплывать нельзя – дно с обрывом или ямой, либо с быстрым течением, из которого трудно выплыть. На море – за буйками  место движения лодок и гидроциклов.</a:t>
            </a:r>
            <a:endParaRPr lang="ru-RU" dirty="0">
              <a:solidFill>
                <a:schemeClr val="bg1"/>
              </a:solidFill>
            </a:endParaRPr>
          </a:p>
        </p:txBody>
      </p:sp>
      <p:sp>
        <p:nvSpPr>
          <p:cNvPr id="5" name="Прямоугольник 4"/>
          <p:cNvSpPr/>
          <p:nvPr/>
        </p:nvSpPr>
        <p:spPr>
          <a:xfrm>
            <a:off x="500034" y="4643446"/>
            <a:ext cx="2714628" cy="1200329"/>
          </a:xfrm>
          <a:prstGeom prst="rect">
            <a:avLst/>
          </a:prstGeom>
        </p:spPr>
        <p:txBody>
          <a:bodyPr wrap="square">
            <a:spAutoFit/>
          </a:bodyPr>
          <a:lstStyle/>
          <a:p>
            <a:r>
              <a:rPr lang="ru-RU" dirty="0" smtClean="0">
                <a:solidFill>
                  <a:schemeClr val="bg1"/>
                </a:solidFill>
              </a:rPr>
              <a:t>Если видишь ты буйки -</a:t>
            </a:r>
          </a:p>
          <a:p>
            <a:r>
              <a:rPr lang="ru-RU" dirty="0" smtClean="0">
                <a:solidFill>
                  <a:schemeClr val="bg1"/>
                </a:solidFill>
              </a:rPr>
              <a:t> Не для шалости они.</a:t>
            </a:r>
          </a:p>
          <a:p>
            <a:r>
              <a:rPr lang="ru-RU" dirty="0" smtClean="0">
                <a:solidFill>
                  <a:schemeClr val="bg1"/>
                </a:solidFill>
              </a:rPr>
              <a:t> Знаки надо уважать,</a:t>
            </a:r>
          </a:p>
          <a:p>
            <a:r>
              <a:rPr lang="ru-RU" dirty="0" smtClean="0">
                <a:solidFill>
                  <a:schemeClr val="bg1"/>
                </a:solidFill>
              </a:rPr>
              <a:t> За буйки не заплывать.</a:t>
            </a:r>
            <a:endParaRPr lang="ru-RU" dirty="0">
              <a:solidFill>
                <a:schemeClr val="bg1"/>
              </a:solidFill>
            </a:endParaRPr>
          </a:p>
        </p:txBody>
      </p:sp>
      <p:pic>
        <p:nvPicPr>
          <p:cNvPr id="7" name="Рисунок 6" descr="250px-Bujki.JPG"/>
          <p:cNvPicPr>
            <a:picLocks noChangeAspect="1"/>
          </p:cNvPicPr>
          <p:nvPr/>
        </p:nvPicPr>
        <p:blipFill>
          <a:blip r:embed="rId3" cstate="print"/>
          <a:stretch>
            <a:fillRect/>
          </a:stretch>
        </p:blipFill>
        <p:spPr>
          <a:xfrm>
            <a:off x="285720" y="2643182"/>
            <a:ext cx="2975795" cy="1764000"/>
          </a:xfrm>
          <a:prstGeom prst="rect">
            <a:avLst/>
          </a:prstGeom>
        </p:spPr>
      </p:pic>
      <p:pic>
        <p:nvPicPr>
          <p:cNvPr id="8" name="Рисунок 7" descr="цц.jpeg"/>
          <p:cNvPicPr>
            <a:picLocks noChangeAspect="1"/>
          </p:cNvPicPr>
          <p:nvPr/>
        </p:nvPicPr>
        <p:blipFill>
          <a:blip r:embed="rId4" cstate="print"/>
          <a:stretch>
            <a:fillRect/>
          </a:stretch>
        </p:blipFill>
        <p:spPr>
          <a:xfrm>
            <a:off x="3643306" y="2500306"/>
            <a:ext cx="5189562" cy="3888000"/>
          </a:xfrm>
          <a:prstGeom prst="rect">
            <a:avLst/>
          </a:prstGeom>
        </p:spPr>
      </p:pic>
    </p:spTree>
  </p:cSld>
  <p:clrMapOvr>
    <a:masterClrMapping/>
  </p:clrMapOvr>
  <p:transition advTm="17000">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сунок1.jpg"/>
          <p:cNvPicPr>
            <a:picLocks noChangeAspect="1"/>
          </p:cNvPicPr>
          <p:nvPr/>
        </p:nvPicPr>
        <p:blipFill>
          <a:blip r:embed="rId2" cstate="print"/>
          <a:stretch>
            <a:fillRect/>
          </a:stretch>
        </p:blipFill>
        <p:spPr>
          <a:xfrm>
            <a:off x="0" y="-18000"/>
            <a:ext cx="9168000" cy="6876000"/>
          </a:xfrm>
          <a:prstGeom prst="rect">
            <a:avLst/>
          </a:prstGeom>
        </p:spPr>
      </p:pic>
      <p:sp>
        <p:nvSpPr>
          <p:cNvPr id="3" name="Прямоугольник 2"/>
          <p:cNvSpPr/>
          <p:nvPr/>
        </p:nvSpPr>
        <p:spPr>
          <a:xfrm>
            <a:off x="0" y="142852"/>
            <a:ext cx="8929718" cy="2062103"/>
          </a:xfrm>
          <a:prstGeom prst="rect">
            <a:avLst/>
          </a:prstGeom>
        </p:spPr>
        <p:txBody>
          <a:bodyPr wrap="square">
            <a:spAutoFit/>
          </a:bodyPr>
          <a:lstStyle/>
          <a:p>
            <a:r>
              <a:rPr lang="ru-RU" sz="2000" b="1" dirty="0" smtClean="0">
                <a:solidFill>
                  <a:srgbClr val="FFFF00"/>
                </a:solidFill>
              </a:rPr>
              <a:t>Правило 4 и 3. </a:t>
            </a:r>
            <a:r>
              <a:rPr lang="ru-RU" sz="3200" b="1" dirty="0" smtClean="0">
                <a:solidFill>
                  <a:schemeClr val="bg1"/>
                </a:solidFill>
              </a:rPr>
              <a:t>Не ныряй, если не знаешь глубины и рельефа дна. Никогда не купайся в незнакомом месте.</a:t>
            </a:r>
          </a:p>
          <a:p>
            <a:pPr lvl="0"/>
            <a:endParaRPr lang="ru-RU" sz="3200" b="1" dirty="0" smtClean="0">
              <a:solidFill>
                <a:schemeClr val="bg1"/>
              </a:solidFill>
            </a:endParaRPr>
          </a:p>
        </p:txBody>
      </p:sp>
      <p:sp>
        <p:nvSpPr>
          <p:cNvPr id="4" name="Прямоугольник 3"/>
          <p:cNvSpPr/>
          <p:nvPr/>
        </p:nvSpPr>
        <p:spPr>
          <a:xfrm>
            <a:off x="142844" y="2000240"/>
            <a:ext cx="4572000" cy="2862322"/>
          </a:xfrm>
          <a:prstGeom prst="rect">
            <a:avLst/>
          </a:prstGeom>
        </p:spPr>
        <p:txBody>
          <a:bodyPr>
            <a:spAutoFit/>
          </a:bodyPr>
          <a:lstStyle/>
          <a:p>
            <a:r>
              <a:rPr lang="ru-RU" dirty="0" smtClean="0">
                <a:solidFill>
                  <a:srgbClr val="FFFF00"/>
                </a:solidFill>
              </a:rPr>
              <a:t>Опасно нырять с </a:t>
            </a:r>
            <a:r>
              <a:rPr lang="ru-RU" dirty="0" smtClean="0">
                <a:solidFill>
                  <a:srgbClr val="FFFF00"/>
                </a:solidFill>
              </a:rPr>
              <a:t>плотов, </a:t>
            </a:r>
            <a:r>
              <a:rPr lang="ru-RU" dirty="0" smtClean="0">
                <a:solidFill>
                  <a:srgbClr val="FFFF00"/>
                </a:solidFill>
              </a:rPr>
              <a:t>катеров, лодок, пристаней и других плавучих сооружений; нельзя нырять с мостов, пристаней даже в тех местах, где ныряли прошлым летом, так как за год мог понизиться уровень воды или измениться захламленность и рельеф </a:t>
            </a:r>
            <a:r>
              <a:rPr lang="ru-RU" dirty="0" smtClean="0">
                <a:solidFill>
                  <a:srgbClr val="FFFF00"/>
                </a:solidFill>
              </a:rPr>
              <a:t>дна. Под </a:t>
            </a:r>
            <a:r>
              <a:rPr lang="ru-RU" dirty="0" smtClean="0">
                <a:solidFill>
                  <a:srgbClr val="FFFF00"/>
                </a:solidFill>
              </a:rPr>
              <a:t>водой могут быть бревна - топляки, сваи, рельсы, железобетон и пр. Нырять можно лишь в местах, специально для этого оборудованных.  </a:t>
            </a:r>
            <a:endParaRPr lang="ru-RU" dirty="0">
              <a:solidFill>
                <a:srgbClr val="FFFF00"/>
              </a:solidFill>
            </a:endParaRPr>
          </a:p>
        </p:txBody>
      </p:sp>
      <p:pic>
        <p:nvPicPr>
          <p:cNvPr id="5" name="Рисунок 4" descr="цкупаы.jpg"/>
          <p:cNvPicPr>
            <a:picLocks noChangeAspect="1"/>
          </p:cNvPicPr>
          <p:nvPr/>
        </p:nvPicPr>
        <p:blipFill>
          <a:blip r:embed="rId3" cstate="print"/>
          <a:stretch>
            <a:fillRect/>
          </a:stretch>
        </p:blipFill>
        <p:spPr>
          <a:xfrm>
            <a:off x="1000100" y="4929198"/>
            <a:ext cx="2703871" cy="1800000"/>
          </a:xfrm>
          <a:prstGeom prst="rect">
            <a:avLst/>
          </a:prstGeom>
        </p:spPr>
      </p:pic>
      <p:pic>
        <p:nvPicPr>
          <p:cNvPr id="6" name="Рисунок 5" descr="Прыжки в воду в незнакомом месте.jpg"/>
          <p:cNvPicPr>
            <a:picLocks noChangeAspect="1"/>
          </p:cNvPicPr>
          <p:nvPr/>
        </p:nvPicPr>
        <p:blipFill>
          <a:blip r:embed="rId4" cstate="print"/>
          <a:stretch>
            <a:fillRect/>
          </a:stretch>
        </p:blipFill>
        <p:spPr>
          <a:xfrm>
            <a:off x="6357950" y="1214422"/>
            <a:ext cx="1619250" cy="2181225"/>
          </a:xfrm>
          <a:prstGeom prst="rect">
            <a:avLst/>
          </a:prstGeom>
        </p:spPr>
      </p:pic>
      <p:sp>
        <p:nvSpPr>
          <p:cNvPr id="7" name="Прямоугольник 6"/>
          <p:cNvSpPr/>
          <p:nvPr/>
        </p:nvSpPr>
        <p:spPr>
          <a:xfrm>
            <a:off x="6072198" y="3500438"/>
            <a:ext cx="2038828" cy="646331"/>
          </a:xfrm>
          <a:prstGeom prst="rect">
            <a:avLst/>
          </a:prstGeom>
        </p:spPr>
        <p:txBody>
          <a:bodyPr wrap="none">
            <a:spAutoFit/>
          </a:bodyPr>
          <a:lstStyle/>
          <a:p>
            <a:r>
              <a:rPr lang="ru-RU" dirty="0" smtClean="0">
                <a:solidFill>
                  <a:schemeClr val="bg1"/>
                </a:solidFill>
              </a:rPr>
              <a:t>Прыжки в воду в </a:t>
            </a:r>
          </a:p>
          <a:p>
            <a:r>
              <a:rPr lang="ru-RU" dirty="0" smtClean="0">
                <a:solidFill>
                  <a:schemeClr val="bg1"/>
                </a:solidFill>
              </a:rPr>
              <a:t>незнакомом месте</a:t>
            </a:r>
            <a:endParaRPr lang="ru-RU" dirty="0">
              <a:solidFill>
                <a:schemeClr val="bg1"/>
              </a:solidFill>
            </a:endParaRPr>
          </a:p>
        </p:txBody>
      </p:sp>
      <p:pic>
        <p:nvPicPr>
          <p:cNvPr id="8" name="Рисунок 7" descr="Пример травмы ныряльщика.jpg"/>
          <p:cNvPicPr>
            <a:picLocks noChangeAspect="1"/>
          </p:cNvPicPr>
          <p:nvPr/>
        </p:nvPicPr>
        <p:blipFill>
          <a:blip r:embed="rId5" cstate="print"/>
          <a:stretch>
            <a:fillRect/>
          </a:stretch>
        </p:blipFill>
        <p:spPr>
          <a:xfrm>
            <a:off x="5929322" y="4286256"/>
            <a:ext cx="2419350" cy="1666875"/>
          </a:xfrm>
          <a:prstGeom prst="rect">
            <a:avLst/>
          </a:prstGeom>
        </p:spPr>
      </p:pic>
      <p:sp>
        <p:nvSpPr>
          <p:cNvPr id="9" name="Прямоугольник 8"/>
          <p:cNvSpPr/>
          <p:nvPr/>
        </p:nvSpPr>
        <p:spPr>
          <a:xfrm>
            <a:off x="6072198" y="6072206"/>
            <a:ext cx="2463944" cy="646331"/>
          </a:xfrm>
          <a:prstGeom prst="rect">
            <a:avLst/>
          </a:prstGeom>
        </p:spPr>
        <p:txBody>
          <a:bodyPr wrap="none">
            <a:spAutoFit/>
          </a:bodyPr>
          <a:lstStyle/>
          <a:p>
            <a:pPr algn="ctr"/>
            <a:r>
              <a:rPr lang="ru-RU" dirty="0" smtClean="0">
                <a:solidFill>
                  <a:schemeClr val="bg1"/>
                </a:solidFill>
              </a:rPr>
              <a:t>Пример </a:t>
            </a:r>
          </a:p>
          <a:p>
            <a:pPr algn="ctr"/>
            <a:r>
              <a:rPr lang="ru-RU" dirty="0" smtClean="0">
                <a:solidFill>
                  <a:schemeClr val="bg1"/>
                </a:solidFill>
              </a:rPr>
              <a:t>«травмы ныряльщика»</a:t>
            </a:r>
            <a:endParaRPr lang="ru-RU" dirty="0">
              <a:solidFill>
                <a:schemeClr val="bg1"/>
              </a:solidFill>
            </a:endParaRPr>
          </a:p>
        </p:txBody>
      </p:sp>
    </p:spTree>
  </p:cSld>
  <p:clrMapOvr>
    <a:masterClrMapping/>
  </p:clrMapOvr>
  <p:transition advTm="17000">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сунок1.jpg"/>
          <p:cNvPicPr>
            <a:picLocks noChangeAspect="1"/>
          </p:cNvPicPr>
          <p:nvPr/>
        </p:nvPicPr>
        <p:blipFill>
          <a:blip r:embed="rId2" cstate="print"/>
          <a:stretch>
            <a:fillRect/>
          </a:stretch>
        </p:blipFill>
        <p:spPr>
          <a:xfrm>
            <a:off x="-24000" y="-18000"/>
            <a:ext cx="9168000" cy="6876000"/>
          </a:xfrm>
          <a:prstGeom prst="rect">
            <a:avLst/>
          </a:prstGeom>
        </p:spPr>
      </p:pic>
      <p:sp>
        <p:nvSpPr>
          <p:cNvPr id="4" name="Прямоугольник 3"/>
          <p:cNvSpPr/>
          <p:nvPr/>
        </p:nvSpPr>
        <p:spPr>
          <a:xfrm>
            <a:off x="285720" y="571480"/>
            <a:ext cx="8858280" cy="1077218"/>
          </a:xfrm>
          <a:prstGeom prst="rect">
            <a:avLst/>
          </a:prstGeom>
        </p:spPr>
        <p:txBody>
          <a:bodyPr wrap="square">
            <a:spAutoFit/>
          </a:bodyPr>
          <a:lstStyle/>
          <a:p>
            <a:pPr algn="ctr"/>
            <a:r>
              <a:rPr lang="ru-RU" sz="3200" b="1" dirty="0" smtClean="0">
                <a:solidFill>
                  <a:srgbClr val="FFFF00"/>
                </a:solidFill>
              </a:rPr>
              <a:t>Причины происшествий и несчастных случаев на воде</a:t>
            </a:r>
            <a:endParaRPr lang="ru-RU" sz="3200" dirty="0"/>
          </a:p>
        </p:txBody>
      </p:sp>
      <p:sp>
        <p:nvSpPr>
          <p:cNvPr id="5" name="Прямоугольник 4"/>
          <p:cNvSpPr/>
          <p:nvPr/>
        </p:nvSpPr>
        <p:spPr>
          <a:xfrm>
            <a:off x="214282" y="1714488"/>
            <a:ext cx="8501122" cy="400110"/>
          </a:xfrm>
          <a:prstGeom prst="rect">
            <a:avLst/>
          </a:prstGeom>
        </p:spPr>
        <p:txBody>
          <a:bodyPr wrap="square">
            <a:spAutoFit/>
          </a:bodyPr>
          <a:lstStyle/>
          <a:p>
            <a:r>
              <a:rPr lang="ru-RU" sz="2000" b="1" dirty="0" smtClean="0">
                <a:solidFill>
                  <a:schemeClr val="bg1"/>
                </a:solidFill>
              </a:rPr>
              <a:t>Главная причина - неумение плавать, неумение держаться на воде.</a:t>
            </a:r>
            <a:endParaRPr lang="ru-RU" sz="2000" b="1" dirty="0">
              <a:solidFill>
                <a:schemeClr val="bg1"/>
              </a:solidFill>
            </a:endParaRPr>
          </a:p>
        </p:txBody>
      </p:sp>
      <p:sp>
        <p:nvSpPr>
          <p:cNvPr id="6" name="Прямоугольник 5"/>
          <p:cNvSpPr/>
          <p:nvPr/>
        </p:nvSpPr>
        <p:spPr>
          <a:xfrm>
            <a:off x="214282" y="2214554"/>
            <a:ext cx="3642472" cy="400110"/>
          </a:xfrm>
          <a:prstGeom prst="rect">
            <a:avLst/>
          </a:prstGeom>
        </p:spPr>
        <p:txBody>
          <a:bodyPr wrap="none">
            <a:spAutoFit/>
          </a:bodyPr>
          <a:lstStyle/>
          <a:p>
            <a:pPr lvl="0"/>
            <a:r>
              <a:rPr lang="ru-RU" sz="2000" b="1" dirty="0" smtClean="0">
                <a:solidFill>
                  <a:schemeClr val="bg1"/>
                </a:solidFill>
              </a:rPr>
              <a:t>Поэтому выполни  </a:t>
            </a:r>
            <a:r>
              <a:rPr lang="ru-RU" sz="2000" b="1" dirty="0" smtClean="0">
                <a:solidFill>
                  <a:srgbClr val="FFFF00"/>
                </a:solidFill>
              </a:rPr>
              <a:t>Правило1.  </a:t>
            </a:r>
            <a:r>
              <a:rPr lang="ru-RU" sz="2000" b="1" dirty="0" smtClean="0">
                <a:solidFill>
                  <a:schemeClr val="bg1"/>
                </a:solidFill>
              </a:rPr>
              <a:t> </a:t>
            </a:r>
          </a:p>
        </p:txBody>
      </p:sp>
      <p:sp>
        <p:nvSpPr>
          <p:cNvPr id="7" name="Прямоугольник 6"/>
          <p:cNvSpPr/>
          <p:nvPr/>
        </p:nvSpPr>
        <p:spPr>
          <a:xfrm>
            <a:off x="0" y="4714884"/>
            <a:ext cx="4786314" cy="1015663"/>
          </a:xfrm>
          <a:prstGeom prst="rect">
            <a:avLst/>
          </a:prstGeom>
        </p:spPr>
        <p:txBody>
          <a:bodyPr wrap="square">
            <a:spAutoFit/>
          </a:bodyPr>
          <a:lstStyle/>
          <a:p>
            <a:r>
              <a:rPr lang="ru-RU" sz="2000" b="1" dirty="0" smtClean="0">
                <a:solidFill>
                  <a:schemeClr val="bg1"/>
                </a:solidFill>
              </a:rPr>
              <a:t> </a:t>
            </a:r>
            <a:r>
              <a:rPr lang="ru-RU" sz="2000" b="1" dirty="0" smtClean="0">
                <a:solidFill>
                  <a:srgbClr val="FFFF00"/>
                </a:solidFill>
              </a:rPr>
              <a:t>Правило 2  . </a:t>
            </a:r>
            <a:r>
              <a:rPr lang="ru-RU" sz="2000" b="1" dirty="0" smtClean="0">
                <a:solidFill>
                  <a:schemeClr val="bg1"/>
                </a:solidFill>
              </a:rPr>
              <a:t>Следует избегать </a:t>
            </a:r>
          </a:p>
          <a:p>
            <a:r>
              <a:rPr lang="ru-RU" sz="2000" b="1" dirty="0" smtClean="0">
                <a:solidFill>
                  <a:schemeClr val="bg1"/>
                </a:solidFill>
              </a:rPr>
              <a:t>купания в одиночку, так как в случае </a:t>
            </a:r>
          </a:p>
          <a:p>
            <a:r>
              <a:rPr lang="ru-RU" sz="2000" b="1" dirty="0" smtClean="0">
                <a:solidFill>
                  <a:schemeClr val="bg1"/>
                </a:solidFill>
              </a:rPr>
              <a:t>беды оказать помощь будет некому</a:t>
            </a:r>
            <a:endParaRPr lang="ru-RU" sz="2000" dirty="0">
              <a:solidFill>
                <a:schemeClr val="bg1"/>
              </a:solidFill>
            </a:endParaRPr>
          </a:p>
        </p:txBody>
      </p:sp>
      <p:pic>
        <p:nvPicPr>
          <p:cNvPr id="9" name="Рисунок 8" descr="k_2.jpg"/>
          <p:cNvPicPr>
            <a:picLocks noChangeAspect="1"/>
          </p:cNvPicPr>
          <p:nvPr/>
        </p:nvPicPr>
        <p:blipFill>
          <a:blip r:embed="rId3" cstate="print"/>
          <a:stretch>
            <a:fillRect/>
          </a:stretch>
        </p:blipFill>
        <p:spPr>
          <a:xfrm>
            <a:off x="5286380" y="4500570"/>
            <a:ext cx="2438400" cy="1971675"/>
          </a:xfrm>
          <a:prstGeom prst="rect">
            <a:avLst/>
          </a:prstGeom>
        </p:spPr>
      </p:pic>
      <p:pic>
        <p:nvPicPr>
          <p:cNvPr id="10" name="Рисунок 9" descr="thumb.png"/>
          <p:cNvPicPr>
            <a:picLocks noChangeAspect="1"/>
          </p:cNvPicPr>
          <p:nvPr/>
        </p:nvPicPr>
        <p:blipFill>
          <a:blip r:embed="rId4" cstate="print"/>
          <a:stretch>
            <a:fillRect/>
          </a:stretch>
        </p:blipFill>
        <p:spPr>
          <a:xfrm>
            <a:off x="1000100" y="2643182"/>
            <a:ext cx="2856838" cy="1404000"/>
          </a:xfrm>
          <a:prstGeom prst="rect">
            <a:avLst/>
          </a:prstGeom>
        </p:spPr>
      </p:pic>
      <p:sp>
        <p:nvSpPr>
          <p:cNvPr id="11" name="Прямоугольник 10"/>
          <p:cNvSpPr/>
          <p:nvPr/>
        </p:nvSpPr>
        <p:spPr>
          <a:xfrm>
            <a:off x="4286248" y="2928934"/>
            <a:ext cx="4229491" cy="461665"/>
          </a:xfrm>
          <a:prstGeom prst="rect">
            <a:avLst/>
          </a:prstGeom>
        </p:spPr>
        <p:txBody>
          <a:bodyPr wrap="none">
            <a:spAutoFit/>
          </a:bodyPr>
          <a:lstStyle/>
          <a:p>
            <a:r>
              <a:rPr lang="ru-RU" sz="2400" b="1" dirty="0" smtClean="0">
                <a:solidFill>
                  <a:schemeClr val="bg1"/>
                </a:solidFill>
              </a:rPr>
              <a:t>Обязательно научись плавать</a:t>
            </a:r>
            <a:r>
              <a:rPr lang="ru-RU" b="1" dirty="0" smtClean="0">
                <a:solidFill>
                  <a:schemeClr val="bg1"/>
                </a:solidFill>
              </a:rPr>
              <a:t>.</a:t>
            </a:r>
            <a:endParaRPr lang="ru-RU" dirty="0"/>
          </a:p>
        </p:txBody>
      </p:sp>
    </p:spTree>
  </p:cSld>
  <p:clrMapOvr>
    <a:masterClrMapping/>
  </p:clrMapOvr>
  <p:transition advTm="17000">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сунок1.jpg"/>
          <p:cNvPicPr>
            <a:picLocks noChangeAspect="1"/>
          </p:cNvPicPr>
          <p:nvPr/>
        </p:nvPicPr>
        <p:blipFill>
          <a:blip r:embed="rId2" cstate="print"/>
          <a:stretch>
            <a:fillRect/>
          </a:stretch>
        </p:blipFill>
        <p:spPr>
          <a:xfrm>
            <a:off x="0" y="0"/>
            <a:ext cx="9168000" cy="6876000"/>
          </a:xfrm>
          <a:prstGeom prst="rect">
            <a:avLst/>
          </a:prstGeom>
        </p:spPr>
      </p:pic>
      <p:sp>
        <p:nvSpPr>
          <p:cNvPr id="4" name="TextBox 3"/>
          <p:cNvSpPr txBox="1"/>
          <p:nvPr/>
        </p:nvSpPr>
        <p:spPr>
          <a:xfrm>
            <a:off x="1785918" y="1285860"/>
            <a:ext cx="5734647" cy="1077218"/>
          </a:xfrm>
          <a:prstGeom prst="rect">
            <a:avLst/>
          </a:prstGeom>
          <a:noFill/>
        </p:spPr>
        <p:txBody>
          <a:bodyPr wrap="none" rtlCol="0">
            <a:spAutoFit/>
          </a:bodyPr>
          <a:lstStyle/>
          <a:p>
            <a:r>
              <a:rPr lang="ru-RU" sz="3200" b="1" dirty="0" smtClean="0">
                <a:solidFill>
                  <a:schemeClr val="bg1"/>
                </a:solidFill>
              </a:rPr>
              <a:t>Будьте осторожны  на  воде!</a:t>
            </a:r>
          </a:p>
          <a:p>
            <a:r>
              <a:rPr lang="ru-RU" sz="3200" b="1" dirty="0" smtClean="0">
                <a:solidFill>
                  <a:schemeClr val="bg1"/>
                </a:solidFill>
              </a:rPr>
              <a:t>Не переоценивайте свои силы.</a:t>
            </a:r>
            <a:endParaRPr lang="ru-RU" sz="3200" b="1" dirty="0">
              <a:solidFill>
                <a:schemeClr val="bg1"/>
              </a:solidFill>
            </a:endParaRPr>
          </a:p>
        </p:txBody>
      </p:sp>
      <p:pic>
        <p:nvPicPr>
          <p:cNvPr id="5" name="Рисунок 4" descr="water01.gif"/>
          <p:cNvPicPr>
            <a:picLocks noChangeAspect="1"/>
          </p:cNvPicPr>
          <p:nvPr/>
        </p:nvPicPr>
        <p:blipFill>
          <a:blip r:embed="rId3" cstate="print"/>
          <a:srcRect t="17639" r="1310" b="2985"/>
          <a:stretch>
            <a:fillRect/>
          </a:stretch>
        </p:blipFill>
        <p:spPr>
          <a:xfrm>
            <a:off x="1643042" y="4000504"/>
            <a:ext cx="5929354" cy="2571768"/>
          </a:xfrm>
          <a:prstGeom prst="rect">
            <a:avLst/>
          </a:prstGeom>
        </p:spPr>
      </p:pic>
    </p:spTree>
  </p:cSld>
  <p:clrMapOvr>
    <a:masterClrMapping/>
  </p:clrMapOvr>
  <p:transition advTm="6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сунок1.jpg"/>
          <p:cNvPicPr>
            <a:picLocks noChangeAspect="1"/>
          </p:cNvPicPr>
          <p:nvPr/>
        </p:nvPicPr>
        <p:blipFill>
          <a:blip r:embed="rId2" cstate="print"/>
          <a:stretch>
            <a:fillRect/>
          </a:stretch>
        </p:blipFill>
        <p:spPr>
          <a:xfrm>
            <a:off x="0" y="0"/>
            <a:ext cx="9168000" cy="6876000"/>
          </a:xfrm>
          <a:prstGeom prst="rect">
            <a:avLst/>
          </a:prstGeom>
        </p:spPr>
      </p:pic>
      <p:sp>
        <p:nvSpPr>
          <p:cNvPr id="3" name="TextBox 2"/>
          <p:cNvSpPr txBox="1"/>
          <p:nvPr/>
        </p:nvSpPr>
        <p:spPr>
          <a:xfrm>
            <a:off x="0" y="214290"/>
            <a:ext cx="9001156" cy="584775"/>
          </a:xfrm>
          <a:prstGeom prst="rect">
            <a:avLst/>
          </a:prstGeom>
          <a:noFill/>
        </p:spPr>
        <p:txBody>
          <a:bodyPr wrap="square" rtlCol="0">
            <a:spAutoFit/>
          </a:bodyPr>
          <a:lstStyle/>
          <a:p>
            <a:pPr algn="ctr"/>
            <a:r>
              <a:rPr lang="ru-RU" sz="3200" b="1" dirty="0" smtClean="0">
                <a:solidFill>
                  <a:srgbClr val="FFFF00"/>
                </a:solidFill>
              </a:rPr>
              <a:t>Основные правила   поведения при купании :</a:t>
            </a:r>
            <a:endParaRPr lang="ru-RU" sz="3200" dirty="0"/>
          </a:p>
        </p:txBody>
      </p:sp>
      <p:sp>
        <p:nvSpPr>
          <p:cNvPr id="4" name="TextBox 3"/>
          <p:cNvSpPr txBox="1"/>
          <p:nvPr/>
        </p:nvSpPr>
        <p:spPr>
          <a:xfrm>
            <a:off x="428596" y="928670"/>
            <a:ext cx="8286776" cy="5262979"/>
          </a:xfrm>
          <a:prstGeom prst="rect">
            <a:avLst/>
          </a:prstGeom>
          <a:noFill/>
        </p:spPr>
        <p:txBody>
          <a:bodyPr wrap="square" rtlCol="0">
            <a:spAutoFit/>
          </a:bodyPr>
          <a:lstStyle/>
          <a:p>
            <a:pPr lvl="0"/>
            <a:r>
              <a:rPr lang="ru-RU" sz="2400" b="1" dirty="0" smtClean="0">
                <a:solidFill>
                  <a:schemeClr val="bg1"/>
                </a:solidFill>
              </a:rPr>
              <a:t>1. Обязательно научись плавать.</a:t>
            </a:r>
          </a:p>
          <a:p>
            <a:pPr lvl="0"/>
            <a:r>
              <a:rPr lang="ru-RU" sz="2400" b="1" dirty="0" smtClean="0">
                <a:solidFill>
                  <a:schemeClr val="bg1"/>
                </a:solidFill>
              </a:rPr>
              <a:t>2. </a:t>
            </a:r>
            <a:r>
              <a:rPr lang="ru-RU" sz="2400" b="1" dirty="0" smtClean="0">
                <a:solidFill>
                  <a:schemeClr val="bg1"/>
                </a:solidFill>
              </a:rPr>
              <a:t>Никогда </a:t>
            </a:r>
            <a:r>
              <a:rPr lang="ru-RU" sz="2400" b="1" dirty="0" smtClean="0">
                <a:solidFill>
                  <a:schemeClr val="bg1"/>
                </a:solidFill>
              </a:rPr>
              <a:t>без надобности не ходи к воде один.</a:t>
            </a:r>
          </a:p>
          <a:p>
            <a:pPr lvl="0"/>
            <a:r>
              <a:rPr lang="ru-RU" sz="2400" b="1" dirty="0" smtClean="0">
                <a:solidFill>
                  <a:schemeClr val="bg1"/>
                </a:solidFill>
              </a:rPr>
              <a:t>3. Никогда не купайся в незнакомом месте.</a:t>
            </a:r>
          </a:p>
          <a:p>
            <a:pPr lvl="0"/>
            <a:r>
              <a:rPr lang="ru-RU" sz="2400" b="1" dirty="0" smtClean="0">
                <a:solidFill>
                  <a:schemeClr val="bg1"/>
                </a:solidFill>
              </a:rPr>
              <a:t>4. Не ныряй, если не знаешь глубины и рельефа дна.</a:t>
            </a:r>
          </a:p>
          <a:p>
            <a:pPr lvl="0"/>
            <a:r>
              <a:rPr lang="ru-RU" sz="2400" b="1" dirty="0" smtClean="0">
                <a:solidFill>
                  <a:schemeClr val="bg1"/>
                </a:solidFill>
              </a:rPr>
              <a:t>5. Не заплывай за ограждения.</a:t>
            </a:r>
          </a:p>
          <a:p>
            <a:pPr lvl="0"/>
            <a:r>
              <a:rPr lang="ru-RU" sz="2400" b="1" dirty="0" smtClean="0">
                <a:solidFill>
                  <a:schemeClr val="bg1"/>
                </a:solidFill>
              </a:rPr>
              <a:t>6. Не подплывай близко к идущим по воде катерам, теплоходам.</a:t>
            </a:r>
          </a:p>
          <a:p>
            <a:pPr lvl="0"/>
            <a:r>
              <a:rPr lang="ru-RU" sz="2400" b="1" dirty="0" smtClean="0">
                <a:solidFill>
                  <a:schemeClr val="bg1"/>
                </a:solidFill>
              </a:rPr>
              <a:t>7. </a:t>
            </a:r>
            <a:r>
              <a:rPr lang="ru-RU" sz="2400" b="1" dirty="0" smtClean="0">
                <a:solidFill>
                  <a:schemeClr val="bg1"/>
                </a:solidFill>
              </a:rPr>
              <a:t>Во </a:t>
            </a:r>
            <a:r>
              <a:rPr lang="ru-RU" sz="2400" b="1" dirty="0" smtClean="0">
                <a:solidFill>
                  <a:schemeClr val="bg1"/>
                </a:solidFill>
              </a:rPr>
              <a:t>время игр в воде будь осторожен и внимателен. </a:t>
            </a:r>
          </a:p>
          <a:p>
            <a:pPr lvl="0"/>
            <a:r>
              <a:rPr lang="ru-RU" sz="2400" b="1" dirty="0" smtClean="0">
                <a:solidFill>
                  <a:schemeClr val="bg1"/>
                </a:solidFill>
              </a:rPr>
              <a:t> </a:t>
            </a:r>
            <a:r>
              <a:rPr lang="ru-RU" sz="2400" b="1" dirty="0" smtClean="0">
                <a:solidFill>
                  <a:schemeClr val="bg1"/>
                </a:solidFill>
              </a:rPr>
              <a:t>Не зови без надобности на помощь криками  " </a:t>
            </a:r>
            <a:r>
              <a:rPr lang="ru-RU" sz="2400" b="1" dirty="0" smtClean="0">
                <a:solidFill>
                  <a:schemeClr val="bg1"/>
                </a:solidFill>
              </a:rPr>
              <a:t>Тону </a:t>
            </a:r>
            <a:r>
              <a:rPr lang="ru-RU" sz="2400" b="1" dirty="0" smtClean="0">
                <a:solidFill>
                  <a:schemeClr val="bg1"/>
                </a:solidFill>
              </a:rPr>
              <a:t>! ".</a:t>
            </a:r>
          </a:p>
          <a:p>
            <a:pPr lvl="0"/>
            <a:r>
              <a:rPr lang="ru-RU" sz="2400" b="1" dirty="0" smtClean="0">
                <a:solidFill>
                  <a:schemeClr val="bg1"/>
                </a:solidFill>
              </a:rPr>
              <a:t>8. Не купайся „до посинения" — не допускай переохлаждения организма.</a:t>
            </a:r>
          </a:p>
          <a:p>
            <a:pPr lvl="0"/>
            <a:r>
              <a:rPr lang="ru-RU" sz="2400" b="1" dirty="0" smtClean="0">
                <a:solidFill>
                  <a:schemeClr val="bg1"/>
                </a:solidFill>
              </a:rPr>
              <a:t>9. </a:t>
            </a:r>
            <a:r>
              <a:rPr lang="ru-RU" sz="2400" b="1" dirty="0" smtClean="0">
                <a:solidFill>
                  <a:schemeClr val="bg1"/>
                </a:solidFill>
              </a:rPr>
              <a:t>Умей </a:t>
            </a:r>
            <a:r>
              <a:rPr lang="ru-RU" sz="2400" b="1" dirty="0" smtClean="0">
                <a:solidFill>
                  <a:schemeClr val="bg1"/>
                </a:solidFill>
              </a:rPr>
              <a:t>пользоваться простейшими спасательными средствами.</a:t>
            </a:r>
          </a:p>
          <a:p>
            <a:pPr lvl="0"/>
            <a:r>
              <a:rPr lang="ru-RU" sz="2400" b="1" dirty="0" smtClean="0">
                <a:solidFill>
                  <a:schemeClr val="bg1"/>
                </a:solidFill>
              </a:rPr>
              <a:t>10. Умей </a:t>
            </a:r>
            <a:r>
              <a:rPr lang="ru-RU" sz="2400" b="1" dirty="0" smtClean="0">
                <a:solidFill>
                  <a:schemeClr val="bg1"/>
                </a:solidFill>
              </a:rPr>
              <a:t>оказывать помощь терпящим бедствие на воде.</a:t>
            </a:r>
            <a:endParaRPr lang="ru-RU" sz="2400" b="1" dirty="0">
              <a:solidFill>
                <a:schemeClr val="bg1"/>
              </a:solidFill>
            </a:endParaRPr>
          </a:p>
        </p:txBody>
      </p:sp>
    </p:spTree>
  </p:cSld>
  <p:clrMapOvr>
    <a:masterClrMapping/>
  </p:clrMapOvr>
  <p:transition advTm="17000">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сунок1.jpg"/>
          <p:cNvPicPr>
            <a:picLocks noChangeAspect="1"/>
          </p:cNvPicPr>
          <p:nvPr/>
        </p:nvPicPr>
        <p:blipFill>
          <a:blip r:embed="rId3" cstate="print"/>
          <a:stretch>
            <a:fillRect/>
          </a:stretch>
        </p:blipFill>
        <p:spPr>
          <a:xfrm>
            <a:off x="-24000" y="-18000"/>
            <a:ext cx="9168000" cy="6876000"/>
          </a:xfrm>
          <a:prstGeom prst="rect">
            <a:avLst/>
          </a:prstGeom>
        </p:spPr>
      </p:pic>
      <p:sp>
        <p:nvSpPr>
          <p:cNvPr id="3" name="Прямоугольник 2"/>
          <p:cNvSpPr/>
          <p:nvPr/>
        </p:nvSpPr>
        <p:spPr>
          <a:xfrm>
            <a:off x="142844" y="214290"/>
            <a:ext cx="8715436" cy="1077218"/>
          </a:xfrm>
          <a:prstGeom prst="rect">
            <a:avLst/>
          </a:prstGeom>
        </p:spPr>
        <p:txBody>
          <a:bodyPr wrap="square">
            <a:spAutoFit/>
          </a:bodyPr>
          <a:lstStyle/>
          <a:p>
            <a:pPr lvl="0"/>
            <a:r>
              <a:rPr lang="ru-RU" sz="2400" b="1" dirty="0" smtClean="0">
                <a:solidFill>
                  <a:srgbClr val="FFFF00"/>
                </a:solidFill>
                <a:latin typeface="Times New Roman" pitchFamily="18" charset="0"/>
                <a:cs typeface="Times New Roman" pitchFamily="18" charset="0"/>
              </a:rPr>
              <a:t>Правило 10 </a:t>
            </a:r>
            <a:r>
              <a:rPr lang="ru-RU" sz="2400" b="1" dirty="0" smtClean="0">
                <a:solidFill>
                  <a:schemeClr val="bg1"/>
                </a:solidFill>
                <a:latin typeface="Times New Roman" pitchFamily="18" charset="0"/>
                <a:cs typeface="Times New Roman" pitchFamily="18" charset="0"/>
              </a:rPr>
              <a:t>.</a:t>
            </a:r>
            <a:r>
              <a:rPr lang="ru-RU" sz="3200" b="1" dirty="0" smtClean="0">
                <a:solidFill>
                  <a:schemeClr val="bg1"/>
                </a:solidFill>
                <a:latin typeface="Times New Roman" pitchFamily="18" charset="0"/>
                <a:cs typeface="Times New Roman" pitchFamily="18" charset="0"/>
              </a:rPr>
              <a:t>Умей оказывать помощь терпящим бедствие на воде.</a:t>
            </a:r>
            <a:endParaRPr lang="ru-RU" sz="3200" b="1" dirty="0">
              <a:solidFill>
                <a:schemeClr val="bg1"/>
              </a:solidFill>
              <a:latin typeface="Times New Roman" pitchFamily="18" charset="0"/>
              <a:cs typeface="Times New Roman" pitchFamily="18" charset="0"/>
            </a:endParaRPr>
          </a:p>
        </p:txBody>
      </p:sp>
      <p:graphicFrame>
        <p:nvGraphicFramePr>
          <p:cNvPr id="17410" name="Organization Chart 2"/>
          <p:cNvGraphicFramePr>
            <a:graphicFrameLocks/>
          </p:cNvGraphicFramePr>
          <p:nvPr/>
        </p:nvGraphicFramePr>
        <p:xfrm>
          <a:off x="4071934" y="1357298"/>
          <a:ext cx="4896000" cy="4752000"/>
        </p:xfrm>
        <a:graphic>
          <a:graphicData uri="http://schemas.openxmlformats.org/drawingml/2006/compatibility">
            <com:legacyDrawing xmlns:com="http://schemas.openxmlformats.org/drawingml/2006/compatibility" spid="_x0000_s17410"/>
          </a:graphicData>
        </a:graphic>
      </p:graphicFrame>
      <p:sp>
        <p:nvSpPr>
          <p:cNvPr id="6" name="Прямоугольник 5"/>
          <p:cNvSpPr/>
          <p:nvPr/>
        </p:nvSpPr>
        <p:spPr>
          <a:xfrm>
            <a:off x="142844" y="2703016"/>
            <a:ext cx="3929090" cy="4154984"/>
          </a:xfrm>
          <a:prstGeom prst="rect">
            <a:avLst/>
          </a:prstGeom>
        </p:spPr>
        <p:txBody>
          <a:bodyPr wrap="square">
            <a:spAutoFit/>
          </a:bodyPr>
          <a:lstStyle/>
          <a:p>
            <a:r>
              <a:rPr lang="ru-RU" sz="2400" dirty="0" smtClean="0">
                <a:solidFill>
                  <a:schemeClr val="bg1"/>
                </a:solidFill>
              </a:rPr>
              <a:t>К   утопающему подходить при хорошей погоде - кратчайшем путём, а при ветре или волнении - с подветренной стороны или против волны. При приближении к тонущему соблюдать осторожность. Поднимать пострадавшего из воды необходимо с носа или кормы лодки.</a:t>
            </a:r>
            <a:endParaRPr lang="ru-RU" sz="2400" dirty="0">
              <a:solidFill>
                <a:schemeClr val="bg1"/>
              </a:solidFill>
            </a:endParaRPr>
          </a:p>
        </p:txBody>
      </p:sp>
      <p:pic>
        <p:nvPicPr>
          <p:cNvPr id="7" name="Picture 4" descr="{683F7544-CB8F-4D15-9AF5-26168FA20B71}"/>
          <p:cNvPicPr>
            <a:picLocks noChangeAspect="1" noChangeArrowheads="1"/>
          </p:cNvPicPr>
          <p:nvPr/>
        </p:nvPicPr>
        <p:blipFill>
          <a:blip r:embed="rId4" cstate="print"/>
          <a:srcRect/>
          <a:stretch>
            <a:fillRect/>
          </a:stretch>
        </p:blipFill>
        <p:spPr>
          <a:xfrm>
            <a:off x="1214414" y="1214422"/>
            <a:ext cx="1437753" cy="1440000"/>
          </a:xfrm>
          <a:prstGeom prst="rect">
            <a:avLst/>
          </a:prstGeom>
          <a:noFill/>
          <a:ln/>
        </p:spPr>
      </p:pic>
    </p:spTree>
  </p:cSld>
  <p:clrMapOvr>
    <a:masterClrMapping/>
  </p:clrMapOvr>
  <p:transition advTm="17000">
    <p:wheel spokes="2"/>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сунок1.jpg"/>
          <p:cNvPicPr>
            <a:picLocks noChangeAspect="1"/>
          </p:cNvPicPr>
          <p:nvPr/>
        </p:nvPicPr>
        <p:blipFill>
          <a:blip r:embed="rId2" cstate="print"/>
          <a:stretch>
            <a:fillRect/>
          </a:stretch>
        </p:blipFill>
        <p:spPr>
          <a:xfrm>
            <a:off x="-24000" y="-18000"/>
            <a:ext cx="9168000" cy="6876000"/>
          </a:xfrm>
          <a:prstGeom prst="rect">
            <a:avLst/>
          </a:prstGeom>
        </p:spPr>
      </p:pic>
      <p:sp>
        <p:nvSpPr>
          <p:cNvPr id="3" name="Прямоугольник 2"/>
          <p:cNvSpPr/>
          <p:nvPr/>
        </p:nvSpPr>
        <p:spPr>
          <a:xfrm>
            <a:off x="142844" y="214290"/>
            <a:ext cx="8786874" cy="584775"/>
          </a:xfrm>
          <a:prstGeom prst="rect">
            <a:avLst/>
          </a:prstGeom>
        </p:spPr>
        <p:txBody>
          <a:bodyPr wrap="square">
            <a:spAutoFit/>
          </a:bodyPr>
          <a:lstStyle/>
          <a:p>
            <a:r>
              <a:rPr lang="ru-RU" sz="3200" b="1" dirty="0" smtClean="0">
                <a:solidFill>
                  <a:srgbClr val="FFFF00"/>
                </a:solidFill>
                <a:latin typeface="Times New Roman" pitchFamily="18" charset="0"/>
                <a:cs typeface="Times New Roman" pitchFamily="18" charset="0"/>
              </a:rPr>
              <a:t>Техника спасения тонущего    человека</a:t>
            </a:r>
            <a:endParaRPr lang="ru-RU" sz="3200" dirty="0">
              <a:latin typeface="Times New Roman" pitchFamily="18" charset="0"/>
              <a:cs typeface="Times New Roman" pitchFamily="18" charset="0"/>
            </a:endParaRPr>
          </a:p>
        </p:txBody>
      </p:sp>
      <p:sp>
        <p:nvSpPr>
          <p:cNvPr id="18433" name="Rectangle 1"/>
          <p:cNvSpPr>
            <a:spLocks noChangeArrowheads="1"/>
          </p:cNvSpPr>
          <p:nvPr/>
        </p:nvSpPr>
        <p:spPr bwMode="auto">
          <a:xfrm>
            <a:off x="0" y="1285860"/>
            <a:ext cx="5143504"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mj-lt"/>
                <a:ea typeface="Times New Roman" pitchFamily="18" charset="0"/>
                <a:cs typeface="Times New Roman" pitchFamily="18" charset="0"/>
              </a:rPr>
              <a:t>Нельзя подплывать спереди, только сзади, иначе он может в приступе паники начать цепляться за спасателя,</a:t>
            </a:r>
            <a:r>
              <a:rPr lang="ru-RU" sz="2000" dirty="0" smtClean="0">
                <a:solidFill>
                  <a:schemeClr val="bg1"/>
                </a:solidFill>
                <a:latin typeface="+mj-lt"/>
                <a:ea typeface="Times New Roman" pitchFamily="18" charset="0"/>
                <a:cs typeface="Times New Roman" pitchFamily="18" charset="0"/>
              </a:rPr>
              <a:t> утягивая его </a:t>
            </a:r>
            <a:r>
              <a:rPr kumimoji="0" lang="ru-RU" sz="2000" b="0" i="0" u="none" strike="noStrike" cap="none" normalizeH="0" baseline="0" dirty="0" smtClean="0">
                <a:ln>
                  <a:noFill/>
                </a:ln>
                <a:solidFill>
                  <a:schemeClr val="bg1"/>
                </a:solidFill>
                <a:effectLst/>
                <a:latin typeface="+mj-lt"/>
                <a:ea typeface="Times New Roman" pitchFamily="18" charset="0"/>
                <a:cs typeface="Times New Roman" pitchFamily="18" charset="0"/>
              </a:rPr>
              <a:t>под воду. Подплывайте к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mj-lt"/>
                <a:ea typeface="Times New Roman" pitchFamily="18" charset="0"/>
                <a:cs typeface="Times New Roman" pitchFamily="18" charset="0"/>
              </a:rPr>
              <a:t>тонущему сзади  (если подплываете спереди</a:t>
            </a:r>
            <a:r>
              <a:rPr lang="ru-RU" sz="2000" dirty="0" smtClean="0">
                <a:solidFill>
                  <a:schemeClr val="bg1"/>
                </a:solidFill>
                <a:latin typeface="+mj-lt"/>
                <a:ea typeface="Times New Roman" pitchFamily="18" charset="0"/>
                <a:cs typeface="Times New Roman" pitchFamily="18" charset="0"/>
              </a:rPr>
              <a:t>, то надо поднырнуть под него и оказаться сзади)</a:t>
            </a:r>
            <a:r>
              <a:rPr kumimoji="0" lang="ru-RU" sz="2000" b="0" i="0" u="none" strike="noStrike" cap="none" normalizeH="0" baseline="0" dirty="0" smtClean="0">
                <a:ln>
                  <a:noFill/>
                </a:ln>
                <a:solidFill>
                  <a:schemeClr val="bg1"/>
                </a:solidFill>
                <a:effectLst/>
                <a:latin typeface="+mj-lt"/>
                <a:ea typeface="Times New Roman" pitchFamily="18" charset="0"/>
                <a:cs typeface="Times New Roman" pitchFamily="18" charset="0"/>
              </a:rPr>
              <a:t> и подхватите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mj-lt"/>
                <a:ea typeface="Times New Roman" pitchFamily="18" charset="0"/>
                <a:cs typeface="Times New Roman" pitchFamily="18" charset="0"/>
              </a:rPr>
              <a:t>его под мышки или за волосы. </a:t>
            </a:r>
            <a:endParaRPr kumimoji="0" lang="ru-RU" sz="2000" b="0" i="0" u="none" strike="noStrike" cap="none" normalizeH="0" baseline="0" dirty="0" smtClean="0">
              <a:ln>
                <a:noFill/>
              </a:ln>
              <a:solidFill>
                <a:schemeClr val="bg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mj-lt"/>
                <a:ea typeface="Times New Roman" pitchFamily="18" charset="0"/>
                <a:cs typeface="Times New Roman" pitchFamily="18" charset="0"/>
              </a:rPr>
              <a:t>Переверните человека лицом вверх,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mj-lt"/>
                <a:ea typeface="Times New Roman" pitchFamily="18" charset="0"/>
                <a:cs typeface="Times New Roman" pitchFamily="18" charset="0"/>
              </a:rPr>
              <a:t>чтобы у него был доступ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mj-lt"/>
                <a:ea typeface="Times New Roman" pitchFamily="18" charset="0"/>
                <a:cs typeface="Times New Roman" pitchFamily="18" charset="0"/>
              </a:rPr>
              <a:t>к воздуху и плывите к берегу.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mj-lt"/>
                <a:ea typeface="Times New Roman" pitchFamily="18" charset="0"/>
                <a:cs typeface="Times New Roman" pitchFamily="18" charset="0"/>
              </a:rPr>
              <a:t>Не давайте ему ухватиться за вас 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mj-lt"/>
                <a:ea typeface="Times New Roman" pitchFamily="18" charset="0"/>
                <a:cs typeface="Times New Roman" pitchFamily="18" charset="0"/>
              </a:rPr>
              <a:t>держите крепко, чтобы он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mj-lt"/>
                <a:ea typeface="Times New Roman" pitchFamily="18" charset="0"/>
                <a:cs typeface="Times New Roman" pitchFamily="18" charset="0"/>
              </a:rPr>
              <a:t>не мог перевернуться.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mj-lt"/>
                <a:ea typeface="Times New Roman" pitchFamily="18" charset="0"/>
                <a:cs typeface="Times New Roman" pitchFamily="18" charset="0"/>
              </a:rPr>
              <a:t>Вы можете плыть на спине, положив утопавшего спиной на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mj-lt"/>
                <a:ea typeface="Times New Roman" pitchFamily="18" charset="0"/>
                <a:cs typeface="Times New Roman" pitchFamily="18" charset="0"/>
              </a:rPr>
              <a:t> ваш живот и подгребая свободной рукой.</a:t>
            </a:r>
            <a:endParaRPr kumimoji="0" lang="ru-RU" sz="2000" b="0" i="0" u="none" strike="noStrike" cap="none" normalizeH="0" baseline="0" dirty="0" smtClean="0">
              <a:ln>
                <a:noFill/>
              </a:ln>
              <a:solidFill>
                <a:schemeClr val="bg1"/>
              </a:solidFill>
              <a:effectLst/>
              <a:latin typeface="+mj-lt"/>
            </a:endParaRPr>
          </a:p>
        </p:txBody>
      </p:sp>
      <p:pic>
        <p:nvPicPr>
          <p:cNvPr id="7" name="Рисунок 6" descr="іфкуац.jpeg"/>
          <p:cNvPicPr>
            <a:picLocks noChangeAspect="1"/>
          </p:cNvPicPr>
          <p:nvPr/>
        </p:nvPicPr>
        <p:blipFill>
          <a:blip r:embed="rId3" cstate="print"/>
          <a:stretch>
            <a:fillRect/>
          </a:stretch>
        </p:blipFill>
        <p:spPr>
          <a:xfrm>
            <a:off x="5429256" y="928670"/>
            <a:ext cx="3100201" cy="5796000"/>
          </a:xfrm>
          <a:prstGeom prst="rect">
            <a:avLst/>
          </a:prstGeom>
        </p:spPr>
      </p:pic>
    </p:spTree>
  </p:cSld>
  <p:clrMapOvr>
    <a:masterClrMapping/>
  </p:clrMapOvr>
  <p:transition advTm="17000">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Рисунок1.jpg"/>
          <p:cNvPicPr>
            <a:picLocks noGrp="1" noChangeAspect="1"/>
          </p:cNvPicPr>
          <p:nvPr>
            <p:ph idx="1"/>
          </p:nvPr>
        </p:nvPicPr>
        <p:blipFill>
          <a:blip r:embed="rId2" cstate="print"/>
          <a:stretch>
            <a:fillRect/>
          </a:stretch>
        </p:blipFill>
        <p:spPr>
          <a:xfrm>
            <a:off x="-23999" y="-18000"/>
            <a:ext cx="9167999" cy="6876000"/>
          </a:xfrm>
        </p:spPr>
      </p:pic>
      <p:sp>
        <p:nvSpPr>
          <p:cNvPr id="4" name="Текст 3"/>
          <p:cNvSpPr>
            <a:spLocks noGrp="1"/>
          </p:cNvSpPr>
          <p:nvPr>
            <p:ph type="body" sz="half" idx="2"/>
          </p:nvPr>
        </p:nvSpPr>
        <p:spPr>
          <a:xfrm>
            <a:off x="285720" y="1785926"/>
            <a:ext cx="3008313" cy="4351354"/>
          </a:xfrm>
        </p:spPr>
        <p:txBody>
          <a:bodyPr>
            <a:normAutofit fontScale="85000" lnSpcReduction="20000"/>
          </a:bodyPr>
          <a:lstStyle/>
          <a:p>
            <a:pPr>
              <a:lnSpc>
                <a:spcPct val="90000"/>
              </a:lnSpc>
            </a:pPr>
            <a:r>
              <a:rPr lang="ru-RU" sz="2000" dirty="0" smtClean="0">
                <a:solidFill>
                  <a:schemeClr val="bg1"/>
                </a:solidFill>
              </a:rPr>
              <a:t>При несчастном случае </a:t>
            </a:r>
          </a:p>
          <a:p>
            <a:pPr>
              <a:lnSpc>
                <a:spcPct val="90000"/>
              </a:lnSpc>
            </a:pPr>
            <a:r>
              <a:rPr lang="ru-RU" sz="2000" dirty="0" smtClean="0">
                <a:solidFill>
                  <a:schemeClr val="bg1"/>
                </a:solidFill>
              </a:rPr>
              <a:t>на воде </a:t>
            </a:r>
          </a:p>
          <a:p>
            <a:pPr>
              <a:lnSpc>
                <a:spcPct val="90000"/>
              </a:lnSpc>
            </a:pPr>
            <a:r>
              <a:rPr lang="ru-RU" sz="2000" dirty="0" smtClean="0">
                <a:solidFill>
                  <a:schemeClr val="bg1"/>
                </a:solidFill>
              </a:rPr>
              <a:t>Предусмотрены</a:t>
            </a:r>
          </a:p>
          <a:p>
            <a:pPr>
              <a:lnSpc>
                <a:spcPct val="90000"/>
              </a:lnSpc>
            </a:pPr>
            <a:r>
              <a:rPr lang="ru-RU" sz="2000" dirty="0" smtClean="0">
                <a:solidFill>
                  <a:schemeClr val="bg1"/>
                </a:solidFill>
              </a:rPr>
              <a:t>средства спасения:</a:t>
            </a:r>
          </a:p>
          <a:p>
            <a:pPr>
              <a:lnSpc>
                <a:spcPct val="90000"/>
              </a:lnSpc>
            </a:pPr>
            <a:r>
              <a:rPr lang="ru-RU" sz="2000" b="1" dirty="0" smtClean="0">
                <a:solidFill>
                  <a:schemeClr val="bg1"/>
                </a:solidFill>
              </a:rPr>
              <a:t>А   )   СПЕЦИАЛЬНЫЕ:</a:t>
            </a:r>
          </a:p>
          <a:p>
            <a:pPr>
              <a:lnSpc>
                <a:spcPct val="90000"/>
              </a:lnSpc>
            </a:pPr>
            <a:r>
              <a:rPr lang="ru-RU" sz="2000" dirty="0" smtClean="0">
                <a:solidFill>
                  <a:schemeClr val="bg1"/>
                </a:solidFill>
              </a:rPr>
              <a:t>- спасательные круги, </a:t>
            </a:r>
          </a:p>
          <a:p>
            <a:pPr>
              <a:lnSpc>
                <a:spcPct val="90000"/>
              </a:lnSpc>
            </a:pPr>
            <a:r>
              <a:rPr lang="ru-RU" sz="2000" dirty="0" smtClean="0">
                <a:solidFill>
                  <a:schemeClr val="bg1"/>
                </a:solidFill>
              </a:rPr>
              <a:t>- спасательные жилеты ; </a:t>
            </a:r>
          </a:p>
          <a:p>
            <a:pPr>
              <a:lnSpc>
                <a:spcPct val="90000"/>
              </a:lnSpc>
            </a:pPr>
            <a:r>
              <a:rPr lang="ru-RU" sz="2000" dirty="0" smtClean="0">
                <a:solidFill>
                  <a:schemeClr val="bg1"/>
                </a:solidFill>
              </a:rPr>
              <a:t>- шлюпки, лодки и катера ; </a:t>
            </a:r>
          </a:p>
          <a:p>
            <a:pPr lvl="0"/>
            <a:r>
              <a:rPr lang="ru-RU" sz="2000" dirty="0" smtClean="0">
                <a:solidFill>
                  <a:schemeClr val="bg1"/>
                </a:solidFill>
              </a:rPr>
              <a:t> - „ конец     Александрова „ </a:t>
            </a:r>
          </a:p>
          <a:p>
            <a:r>
              <a:rPr lang="ru-RU" sz="2000" b="1" dirty="0" smtClean="0">
                <a:solidFill>
                  <a:schemeClr val="bg1"/>
                </a:solidFill>
              </a:rPr>
              <a:t>Б   )    ПОДРУЧНЫЕ:</a:t>
            </a:r>
          </a:p>
          <a:p>
            <a:pPr lvl="0">
              <a:buFontTx/>
              <a:buChar char="-"/>
            </a:pPr>
            <a:r>
              <a:rPr lang="ru-RU" sz="2000" dirty="0" smtClean="0">
                <a:solidFill>
                  <a:schemeClr val="bg1"/>
                </a:solidFill>
              </a:rPr>
              <a:t>надувные матрацы;  </a:t>
            </a:r>
          </a:p>
          <a:p>
            <a:pPr lvl="0">
              <a:buFontTx/>
              <a:buChar char="-"/>
            </a:pPr>
            <a:r>
              <a:rPr lang="ru-RU" sz="2000" dirty="0" smtClean="0">
                <a:solidFill>
                  <a:schemeClr val="bg1"/>
                </a:solidFill>
              </a:rPr>
              <a:t> автомобильные камеры;</a:t>
            </a:r>
          </a:p>
          <a:p>
            <a:pPr lvl="0"/>
            <a:r>
              <a:rPr lang="ru-RU" sz="2000" dirty="0" smtClean="0">
                <a:solidFill>
                  <a:schemeClr val="bg1"/>
                </a:solidFill>
              </a:rPr>
              <a:t>- </a:t>
            </a:r>
            <a:r>
              <a:rPr lang="ru-RU" sz="2000" dirty="0" smtClean="0">
                <a:solidFill>
                  <a:schemeClr val="bg1"/>
                </a:solidFill>
              </a:rPr>
              <a:t>пустые </a:t>
            </a:r>
            <a:r>
              <a:rPr lang="ru-RU" sz="2000" dirty="0" smtClean="0">
                <a:solidFill>
                  <a:schemeClr val="bg1"/>
                </a:solidFill>
              </a:rPr>
              <a:t>пластиковые бутылки, привязанные к поясу или друг к другу;</a:t>
            </a:r>
          </a:p>
          <a:p>
            <a:pPr lvl="0"/>
            <a:r>
              <a:rPr lang="ru-RU" sz="2000" dirty="0" smtClean="0">
                <a:solidFill>
                  <a:schemeClr val="bg1"/>
                </a:solidFill>
              </a:rPr>
              <a:t> - мяч или надувной шар в авоське</a:t>
            </a:r>
          </a:p>
          <a:p>
            <a:pPr lvl="0"/>
            <a:r>
              <a:rPr lang="ru-RU" sz="2000" dirty="0" smtClean="0"/>
              <a:t> </a:t>
            </a:r>
          </a:p>
          <a:p>
            <a:endParaRPr lang="ru-RU" sz="2000" b="1" dirty="0" smtClean="0">
              <a:solidFill>
                <a:schemeClr val="bg1"/>
              </a:solidFill>
            </a:endParaRPr>
          </a:p>
          <a:p>
            <a:pPr lvl="0"/>
            <a:endParaRPr lang="ru-RU" sz="2000" dirty="0" smtClean="0">
              <a:solidFill>
                <a:schemeClr val="bg1"/>
              </a:solidFill>
            </a:endParaRPr>
          </a:p>
          <a:p>
            <a:pPr>
              <a:lnSpc>
                <a:spcPct val="90000"/>
              </a:lnSpc>
            </a:pPr>
            <a:endParaRPr lang="ru-RU" dirty="0" smtClean="0"/>
          </a:p>
          <a:p>
            <a:endParaRPr lang="ru-RU" dirty="0"/>
          </a:p>
        </p:txBody>
      </p:sp>
      <p:pic>
        <p:nvPicPr>
          <p:cNvPr id="6" name="Рисунок 5" descr="Рисунок2.jpg"/>
          <p:cNvPicPr>
            <a:picLocks noChangeAspect="1"/>
          </p:cNvPicPr>
          <p:nvPr/>
        </p:nvPicPr>
        <p:blipFill>
          <a:blip r:embed="rId3" cstate="print"/>
          <a:stretch>
            <a:fillRect/>
          </a:stretch>
        </p:blipFill>
        <p:spPr>
          <a:xfrm>
            <a:off x="3571868" y="1857364"/>
            <a:ext cx="5304527" cy="3960000"/>
          </a:xfrm>
          <a:prstGeom prst="rect">
            <a:avLst/>
          </a:prstGeom>
        </p:spPr>
      </p:pic>
      <p:sp>
        <p:nvSpPr>
          <p:cNvPr id="1025" name="Rectangle 1"/>
          <p:cNvSpPr>
            <a:spLocks noChangeArrowheads="1"/>
          </p:cNvSpPr>
          <p:nvPr/>
        </p:nvSpPr>
        <p:spPr bwMode="auto">
          <a:xfrm>
            <a:off x="0" y="0"/>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20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Правило 9  </a:t>
            </a:r>
            <a:r>
              <a:rPr kumimoji="0" lang="ru-RU"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гласит: </a:t>
            </a:r>
            <a:r>
              <a:rPr kumimoji="0" lang="ru-RU"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Умей пользоваться простейшими спасательными </a:t>
            </a:r>
            <a:r>
              <a:rPr lang="ru-RU" sz="3200" b="1" dirty="0" smtClean="0">
                <a:solidFill>
                  <a:schemeClr val="bg1"/>
                </a:solidFill>
                <a:latin typeface="Times New Roman" pitchFamily="18" charset="0"/>
                <a:ea typeface="Times New Roman" pitchFamily="18" charset="0"/>
                <a:cs typeface="Times New Roman" pitchFamily="18" charset="0"/>
              </a:rPr>
              <a:t>средствами „ </a:t>
            </a:r>
            <a:r>
              <a:rPr kumimoji="0" lang="ru-RU"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Давайте вместе разберем, какие есть спасательные средства</a:t>
            </a:r>
            <a:endParaRPr kumimoji="0" lang="ru-RU" sz="2000" b="1"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advTm="17000">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сунок1.jpg"/>
          <p:cNvPicPr>
            <a:picLocks noChangeAspect="1"/>
          </p:cNvPicPr>
          <p:nvPr/>
        </p:nvPicPr>
        <p:blipFill>
          <a:blip r:embed="rId2" cstate="print"/>
          <a:stretch>
            <a:fillRect/>
          </a:stretch>
        </p:blipFill>
        <p:spPr>
          <a:xfrm>
            <a:off x="-24000" y="0"/>
            <a:ext cx="9168000" cy="6876000"/>
          </a:xfrm>
          <a:prstGeom prst="rect">
            <a:avLst/>
          </a:prstGeom>
        </p:spPr>
      </p:pic>
      <p:sp>
        <p:nvSpPr>
          <p:cNvPr id="3" name="Прямоугольник 2"/>
          <p:cNvSpPr/>
          <p:nvPr/>
        </p:nvSpPr>
        <p:spPr>
          <a:xfrm>
            <a:off x="285720" y="214290"/>
            <a:ext cx="8715436" cy="584775"/>
          </a:xfrm>
          <a:prstGeom prst="rect">
            <a:avLst/>
          </a:prstGeom>
        </p:spPr>
        <p:txBody>
          <a:bodyPr wrap="square">
            <a:spAutoFit/>
          </a:bodyPr>
          <a:lstStyle/>
          <a:p>
            <a:pPr algn="ctr"/>
            <a:r>
              <a:rPr lang="ru-RU" sz="3200" b="1" dirty="0" smtClean="0">
                <a:solidFill>
                  <a:srgbClr val="FFFF00"/>
                </a:solidFill>
              </a:rPr>
              <a:t>Применение  средств спасения </a:t>
            </a:r>
            <a:endParaRPr lang="ru-RU" sz="3200" dirty="0">
              <a:solidFill>
                <a:srgbClr val="FFFF00"/>
              </a:solidFill>
            </a:endParaRPr>
          </a:p>
        </p:txBody>
      </p:sp>
      <p:sp>
        <p:nvSpPr>
          <p:cNvPr id="4" name="Прямоугольник 3"/>
          <p:cNvSpPr/>
          <p:nvPr/>
        </p:nvSpPr>
        <p:spPr>
          <a:xfrm>
            <a:off x="714348" y="785794"/>
            <a:ext cx="2650277" cy="400110"/>
          </a:xfrm>
          <a:prstGeom prst="rect">
            <a:avLst/>
          </a:prstGeom>
        </p:spPr>
        <p:txBody>
          <a:bodyPr wrap="none">
            <a:spAutoFit/>
          </a:bodyPr>
          <a:lstStyle/>
          <a:p>
            <a:pPr algn="ctr"/>
            <a:r>
              <a:rPr lang="ru-RU" sz="2000" b="1" i="1" u="sng" dirty="0" smtClean="0">
                <a:solidFill>
                  <a:schemeClr val="bg1"/>
                </a:solidFill>
              </a:rPr>
              <a:t>Спасательный   круг </a:t>
            </a:r>
            <a:endParaRPr lang="ru-RU" sz="2000" b="1" i="1" u="sng" dirty="0">
              <a:solidFill>
                <a:schemeClr val="bg1"/>
              </a:solidFill>
            </a:endParaRPr>
          </a:p>
        </p:txBody>
      </p:sp>
      <p:sp>
        <p:nvSpPr>
          <p:cNvPr id="5" name="Прямоугольник 4"/>
          <p:cNvSpPr/>
          <p:nvPr/>
        </p:nvSpPr>
        <p:spPr>
          <a:xfrm>
            <a:off x="285720" y="1214422"/>
            <a:ext cx="4572000" cy="5355312"/>
          </a:xfrm>
          <a:prstGeom prst="rect">
            <a:avLst/>
          </a:prstGeom>
        </p:spPr>
        <p:txBody>
          <a:bodyPr>
            <a:spAutoFit/>
          </a:bodyPr>
          <a:lstStyle/>
          <a:p>
            <a:pPr algn="just"/>
            <a:r>
              <a:rPr lang="ru-RU" b="1" dirty="0" smtClean="0">
                <a:solidFill>
                  <a:schemeClr val="bg1"/>
                </a:solidFill>
              </a:rPr>
              <a:t>Изготавливаются из пробки или пенопласта, обтягиваются материей и окрашиваются в яркие цвета.   Диаметр  круга около 80 см, масса пробкового до 7 кг, из пенопласта 3-4 кг.       Для удобства применения по наружному краю   круга прикрепляется веревка, за которую   спасатель берется рукой и, производя несколько размахиваний, бросает его пострадавшему, находящемуся на расстоянии до 15 м от спасателя.      </a:t>
            </a:r>
          </a:p>
          <a:p>
            <a:pPr algn="just"/>
            <a:r>
              <a:rPr lang="ru-RU" b="1" dirty="0" smtClean="0">
                <a:solidFill>
                  <a:schemeClr val="bg1"/>
                </a:solidFill>
              </a:rPr>
              <a:t>  Тонущий надавливает на край круга и ставит его в вертикальное положение для того, чтобы продеть руки и голову </a:t>
            </a:r>
            <a:r>
              <a:rPr lang="ru-RU" b="1" dirty="0" smtClean="0">
                <a:solidFill>
                  <a:schemeClr val="bg1"/>
                </a:solidFill>
              </a:rPr>
              <a:t>внутрь. Используя </a:t>
            </a:r>
            <a:r>
              <a:rPr lang="ru-RU" b="1" dirty="0" smtClean="0">
                <a:solidFill>
                  <a:schemeClr val="bg1"/>
                </a:solidFill>
              </a:rPr>
              <a:t>спасательный круг, пострадавший может поддерживать себя на поверхности, ожидая помощи, или передвигаться в нужном направлении, работая руками и ногами.</a:t>
            </a:r>
            <a:endParaRPr lang="ru-RU" b="1" dirty="0">
              <a:solidFill>
                <a:schemeClr val="bg1"/>
              </a:solidFill>
            </a:endParaRPr>
          </a:p>
        </p:txBody>
      </p:sp>
      <p:pic>
        <p:nvPicPr>
          <p:cNvPr id="6" name="Рисунок 5" descr="i_095.jpg"/>
          <p:cNvPicPr>
            <a:picLocks noChangeAspect="1"/>
          </p:cNvPicPr>
          <p:nvPr/>
        </p:nvPicPr>
        <p:blipFill>
          <a:blip r:embed="rId3" cstate="print"/>
          <a:stretch>
            <a:fillRect/>
          </a:stretch>
        </p:blipFill>
        <p:spPr>
          <a:xfrm>
            <a:off x="5000628" y="3786190"/>
            <a:ext cx="3976553" cy="2232000"/>
          </a:xfrm>
          <a:prstGeom prst="rect">
            <a:avLst/>
          </a:prstGeom>
        </p:spPr>
      </p:pic>
      <p:pic>
        <p:nvPicPr>
          <p:cNvPr id="7" name="Рисунок 6" descr="іs.jpeg"/>
          <p:cNvPicPr>
            <a:picLocks noChangeAspect="1"/>
          </p:cNvPicPr>
          <p:nvPr/>
        </p:nvPicPr>
        <p:blipFill>
          <a:blip r:embed="rId4" cstate="print"/>
          <a:stretch>
            <a:fillRect/>
          </a:stretch>
        </p:blipFill>
        <p:spPr>
          <a:xfrm>
            <a:off x="5929322" y="1214422"/>
            <a:ext cx="1857375" cy="1819275"/>
          </a:xfrm>
          <a:prstGeom prst="rect">
            <a:avLst/>
          </a:prstGeom>
        </p:spPr>
      </p:pic>
    </p:spTree>
  </p:cSld>
  <p:clrMapOvr>
    <a:masterClrMapping/>
  </p:clrMapOvr>
  <p:transition advTm="17000">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сунок1.jpg"/>
          <p:cNvPicPr>
            <a:picLocks noChangeAspect="1"/>
          </p:cNvPicPr>
          <p:nvPr/>
        </p:nvPicPr>
        <p:blipFill>
          <a:blip r:embed="rId2" cstate="print"/>
          <a:stretch>
            <a:fillRect/>
          </a:stretch>
        </p:blipFill>
        <p:spPr>
          <a:xfrm>
            <a:off x="0" y="0"/>
            <a:ext cx="9168000" cy="6876000"/>
          </a:xfrm>
          <a:prstGeom prst="rect">
            <a:avLst/>
          </a:prstGeom>
        </p:spPr>
      </p:pic>
      <p:sp>
        <p:nvSpPr>
          <p:cNvPr id="4" name="Прямоугольник 3"/>
          <p:cNvSpPr/>
          <p:nvPr/>
        </p:nvSpPr>
        <p:spPr>
          <a:xfrm>
            <a:off x="214282" y="642918"/>
            <a:ext cx="3786214" cy="3416320"/>
          </a:xfrm>
          <a:prstGeom prst="rect">
            <a:avLst/>
          </a:prstGeom>
        </p:spPr>
        <p:txBody>
          <a:bodyPr wrap="square">
            <a:spAutoFit/>
          </a:bodyPr>
          <a:lstStyle/>
          <a:p>
            <a:r>
              <a:rPr lang="ru-RU" dirty="0" smtClean="0">
                <a:solidFill>
                  <a:schemeClr val="bg1"/>
                </a:solidFill>
              </a:rPr>
              <a:t>выполняются   из пробки или пенопласта и окрашиваются в яркие цвета. Два шара соединены прочной веревкой длиной 50   см, к середине которой крепится веревка длиной 25 — 30 м для подтягивания пострадавшего. Шары бросают с расстояния  15  — 20  м, движением снизу вверх, захватив рукой за середину веревки, соединяющей шары.</a:t>
            </a:r>
          </a:p>
          <a:p>
            <a:r>
              <a:rPr lang="ru-RU" b="1" i="1" dirty="0" smtClean="0">
                <a:solidFill>
                  <a:schemeClr val="bg1"/>
                </a:solidFill>
              </a:rPr>
              <a:t>               </a:t>
            </a:r>
            <a:endParaRPr lang="ru-RU" dirty="0">
              <a:solidFill>
                <a:schemeClr val="bg1"/>
              </a:solidFill>
            </a:endParaRPr>
          </a:p>
        </p:txBody>
      </p:sp>
      <p:pic>
        <p:nvPicPr>
          <p:cNvPr id="5" name="Рисунок 4" descr="i_096.jpg"/>
          <p:cNvPicPr>
            <a:picLocks noChangeAspect="1"/>
          </p:cNvPicPr>
          <p:nvPr/>
        </p:nvPicPr>
        <p:blipFill>
          <a:blip r:embed="rId3" cstate="print"/>
          <a:stretch>
            <a:fillRect/>
          </a:stretch>
        </p:blipFill>
        <p:spPr>
          <a:xfrm>
            <a:off x="642910" y="5357826"/>
            <a:ext cx="3265500" cy="1260000"/>
          </a:xfrm>
          <a:prstGeom prst="rect">
            <a:avLst/>
          </a:prstGeom>
        </p:spPr>
      </p:pic>
      <p:pic>
        <p:nvPicPr>
          <p:cNvPr id="6" name="Рисунок 5" descr="i_097.jpg"/>
          <p:cNvPicPr>
            <a:picLocks noChangeAspect="1"/>
          </p:cNvPicPr>
          <p:nvPr/>
        </p:nvPicPr>
        <p:blipFill>
          <a:blip r:embed="rId4" cstate="print"/>
          <a:stretch>
            <a:fillRect/>
          </a:stretch>
        </p:blipFill>
        <p:spPr>
          <a:xfrm>
            <a:off x="6500826" y="214290"/>
            <a:ext cx="2173364" cy="1260000"/>
          </a:xfrm>
          <a:prstGeom prst="rect">
            <a:avLst/>
          </a:prstGeom>
        </p:spPr>
      </p:pic>
      <p:pic>
        <p:nvPicPr>
          <p:cNvPr id="8" name="Рисунок 7" descr="сіцв.jpeg"/>
          <p:cNvPicPr>
            <a:picLocks noChangeAspect="1"/>
          </p:cNvPicPr>
          <p:nvPr/>
        </p:nvPicPr>
        <p:blipFill>
          <a:blip r:embed="rId5" cstate="print"/>
          <a:stretch>
            <a:fillRect/>
          </a:stretch>
        </p:blipFill>
        <p:spPr>
          <a:xfrm>
            <a:off x="1500166" y="3857628"/>
            <a:ext cx="1284324" cy="1440000"/>
          </a:xfrm>
          <a:prstGeom prst="rect">
            <a:avLst/>
          </a:prstGeom>
        </p:spPr>
      </p:pic>
      <p:pic>
        <p:nvPicPr>
          <p:cNvPr id="9" name="Рисунок 8" descr="кі.jpeg"/>
          <p:cNvPicPr>
            <a:picLocks noChangeAspect="1"/>
          </p:cNvPicPr>
          <p:nvPr/>
        </p:nvPicPr>
        <p:blipFill>
          <a:blip r:embed="rId6" cstate="print"/>
          <a:stretch>
            <a:fillRect/>
          </a:stretch>
        </p:blipFill>
        <p:spPr>
          <a:xfrm>
            <a:off x="4572000" y="214290"/>
            <a:ext cx="1682164" cy="1260000"/>
          </a:xfrm>
          <a:prstGeom prst="rect">
            <a:avLst/>
          </a:prstGeom>
        </p:spPr>
      </p:pic>
      <p:sp>
        <p:nvSpPr>
          <p:cNvPr id="10" name="Прямоугольник 9"/>
          <p:cNvSpPr/>
          <p:nvPr/>
        </p:nvSpPr>
        <p:spPr>
          <a:xfrm>
            <a:off x="4429124" y="1643050"/>
            <a:ext cx="4572000" cy="5293757"/>
          </a:xfrm>
          <a:prstGeom prst="rect">
            <a:avLst/>
          </a:prstGeom>
        </p:spPr>
        <p:txBody>
          <a:bodyPr>
            <a:spAutoFit/>
          </a:bodyPr>
          <a:lstStyle/>
          <a:p>
            <a:pPr algn="ctr"/>
            <a:r>
              <a:rPr lang="ru-RU" b="1" i="1" u="sng" dirty="0" smtClean="0">
                <a:solidFill>
                  <a:schemeClr val="bg1"/>
                </a:solidFill>
              </a:rPr>
              <a:t>  «  Конец    Александрова  »   </a:t>
            </a:r>
          </a:p>
          <a:p>
            <a:r>
              <a:rPr lang="ru-RU" sz="1600" dirty="0" smtClean="0">
                <a:solidFill>
                  <a:schemeClr val="bg1"/>
                </a:solidFill>
              </a:rPr>
              <a:t>Для оказания помощи тонущему, находящемуся на расстоянии 25 — 30  м, служит так называемый спасательный шнур, или «конец  Александрова», который представляет собой тонкий, прочный шнур длиною 30  м. На одном конце шнура делается петля для руки спасателя диаметром до 30  см, на другом – петля для тонущего диаметром до 90  см с двумя ярко окрашенными поплавками и небольшим грузом (мешочек с песком), позволяющим бросить конец на большое расстояние. Перед броском следует аккуратно сложить веревку петлями так, чтобы половина ее и большая петля с поплавками находилась в правой руке, а малая петля была закреплена на левой руке спасателя, свободная часть веревки лежит на земле. Бросок большой петли с грузом и поплавками выполняется маховым движением правой руки. Утопающий берется за поплавки или шнур, который подтягивается спасателем.</a:t>
            </a:r>
            <a:endParaRPr lang="ru-RU" sz="1600" dirty="0">
              <a:solidFill>
                <a:schemeClr val="bg1"/>
              </a:solidFill>
            </a:endParaRPr>
          </a:p>
        </p:txBody>
      </p:sp>
      <p:sp>
        <p:nvSpPr>
          <p:cNvPr id="12" name="TextBox 11"/>
          <p:cNvSpPr txBox="1"/>
          <p:nvPr/>
        </p:nvSpPr>
        <p:spPr>
          <a:xfrm>
            <a:off x="0" y="214290"/>
            <a:ext cx="4000496" cy="369332"/>
          </a:xfrm>
          <a:prstGeom prst="rect">
            <a:avLst/>
          </a:prstGeom>
          <a:noFill/>
        </p:spPr>
        <p:txBody>
          <a:bodyPr wrap="square" rtlCol="0">
            <a:spAutoFit/>
          </a:bodyPr>
          <a:lstStyle/>
          <a:p>
            <a:pPr algn="ctr"/>
            <a:r>
              <a:rPr lang="ru-RU" b="1" u="sng" dirty="0" smtClean="0">
                <a:solidFill>
                  <a:schemeClr val="bg1"/>
                </a:solidFill>
              </a:rPr>
              <a:t>Ш А Р Ы </a:t>
            </a:r>
            <a:endParaRPr lang="ru-RU" b="1" u="sng" dirty="0">
              <a:solidFill>
                <a:schemeClr val="bg1"/>
              </a:solidFill>
            </a:endParaRPr>
          </a:p>
        </p:txBody>
      </p:sp>
    </p:spTree>
  </p:cSld>
  <p:clrMapOvr>
    <a:masterClrMapping/>
  </p:clrMapOvr>
  <p:transition advTm="17000">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сунок1.jpg"/>
          <p:cNvPicPr>
            <a:picLocks noChangeAspect="1"/>
          </p:cNvPicPr>
          <p:nvPr/>
        </p:nvPicPr>
        <p:blipFill>
          <a:blip r:embed="rId2" cstate="print"/>
          <a:stretch>
            <a:fillRect/>
          </a:stretch>
        </p:blipFill>
        <p:spPr>
          <a:xfrm>
            <a:off x="0" y="0"/>
            <a:ext cx="9168000" cy="6876000"/>
          </a:xfrm>
          <a:prstGeom prst="rect">
            <a:avLst/>
          </a:prstGeom>
        </p:spPr>
      </p:pic>
      <p:sp>
        <p:nvSpPr>
          <p:cNvPr id="3" name="Прямоугольник 2"/>
          <p:cNvSpPr/>
          <p:nvPr/>
        </p:nvSpPr>
        <p:spPr>
          <a:xfrm>
            <a:off x="214282" y="142852"/>
            <a:ext cx="8715436" cy="2923877"/>
          </a:xfrm>
          <a:prstGeom prst="rect">
            <a:avLst/>
          </a:prstGeom>
        </p:spPr>
        <p:txBody>
          <a:bodyPr wrap="square">
            <a:spAutoFit/>
          </a:bodyPr>
          <a:lstStyle/>
          <a:p>
            <a:r>
              <a:rPr lang="ru-RU" sz="2000" b="1" dirty="0" smtClean="0">
                <a:solidFill>
                  <a:srgbClr val="FFFF00"/>
                </a:solidFill>
              </a:rPr>
              <a:t>Правило 8</a:t>
            </a:r>
            <a:r>
              <a:rPr lang="ru-RU" sz="2000" b="1" dirty="0" smtClean="0">
                <a:solidFill>
                  <a:schemeClr val="bg1"/>
                </a:solidFill>
              </a:rPr>
              <a:t>. </a:t>
            </a:r>
            <a:r>
              <a:rPr lang="ru-RU" sz="3200" b="1" dirty="0" smtClean="0">
                <a:solidFill>
                  <a:schemeClr val="bg1"/>
                </a:solidFill>
              </a:rPr>
              <a:t>Не купайся „до посинения" — не допускай переохлаждения организма.</a:t>
            </a:r>
          </a:p>
          <a:p>
            <a:endParaRPr lang="ru-RU" sz="2400" b="1" dirty="0" smtClean="0">
              <a:solidFill>
                <a:schemeClr val="bg1"/>
              </a:solidFill>
            </a:endParaRPr>
          </a:p>
          <a:p>
            <a:r>
              <a:rPr lang="ru-RU" sz="2400" b="1" i="1" dirty="0" smtClean="0">
                <a:solidFill>
                  <a:schemeClr val="bg1"/>
                </a:solidFill>
              </a:rPr>
              <a:t>Здоровые  дети   школьного возраста   могут  купаться при температуре воды   17- 20  градусов. Увеличивать время       пребывания в воде следует постепенно:  с 3—5   </a:t>
            </a:r>
            <a:r>
              <a:rPr lang="ru-RU" sz="2400" b="1" i="1" dirty="0" smtClean="0">
                <a:solidFill>
                  <a:schemeClr val="bg1"/>
                </a:solidFill>
              </a:rPr>
              <a:t>до </a:t>
            </a:r>
            <a:r>
              <a:rPr lang="ru-RU" sz="2400" b="1" i="1" dirty="0" smtClean="0">
                <a:solidFill>
                  <a:schemeClr val="bg1"/>
                </a:solidFill>
              </a:rPr>
              <a:t>10—15 </a:t>
            </a:r>
          </a:p>
          <a:p>
            <a:r>
              <a:rPr lang="ru-RU" sz="2400" b="1" i="1" dirty="0" smtClean="0">
                <a:solidFill>
                  <a:schemeClr val="bg1"/>
                </a:solidFill>
              </a:rPr>
              <a:t> минут.</a:t>
            </a:r>
            <a:endParaRPr lang="ru-RU" sz="2400" b="1" i="1" dirty="0">
              <a:solidFill>
                <a:schemeClr val="bg1"/>
              </a:solidFill>
            </a:endParaRPr>
          </a:p>
        </p:txBody>
      </p:sp>
      <p:graphicFrame>
        <p:nvGraphicFramePr>
          <p:cNvPr id="4" name="Таблица 3"/>
          <p:cNvGraphicFramePr>
            <a:graphicFrameLocks noGrp="1"/>
          </p:cNvGraphicFramePr>
          <p:nvPr/>
        </p:nvGraphicFramePr>
        <p:xfrm>
          <a:off x="571472" y="3286124"/>
          <a:ext cx="8001056" cy="3084840"/>
        </p:xfrm>
        <a:graphic>
          <a:graphicData uri="http://schemas.openxmlformats.org/drawingml/2006/table">
            <a:tbl>
              <a:tblPr/>
              <a:tblGrid>
                <a:gridCol w="2640879"/>
                <a:gridCol w="1772392"/>
                <a:gridCol w="1785039"/>
                <a:gridCol w="1802746"/>
              </a:tblGrid>
              <a:tr h="771210">
                <a:tc>
                  <a:txBody>
                    <a:bodyPr/>
                    <a:lstStyle/>
                    <a:p>
                      <a:pPr algn="ctr">
                        <a:spcAft>
                          <a:spcPts val="0"/>
                        </a:spcAft>
                      </a:pPr>
                      <a:r>
                        <a:rPr lang="ru-RU" sz="2000" b="1" dirty="0">
                          <a:solidFill>
                            <a:schemeClr val="bg1"/>
                          </a:solidFill>
                          <a:latin typeface="Times New Roman"/>
                          <a:ea typeface="Times New Roman"/>
                        </a:rPr>
                        <a:t>Температура воды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smtClean="0">
                          <a:solidFill>
                            <a:schemeClr val="bg1"/>
                          </a:solidFill>
                          <a:latin typeface="Times New Roman"/>
                          <a:ea typeface="Times New Roman"/>
                        </a:rPr>
                        <a:t>+  2 0  ° </a:t>
                      </a:r>
                      <a:endParaRPr lang="ru-RU" sz="2000" b="1" dirty="0">
                        <a:solidFill>
                          <a:schemeClr val="bg1"/>
                        </a:solidFill>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smtClean="0">
                          <a:solidFill>
                            <a:schemeClr val="bg1"/>
                          </a:solidFill>
                          <a:latin typeface="Times New Roman"/>
                          <a:ea typeface="Times New Roman"/>
                        </a:rPr>
                        <a:t>+  1 7  ° </a:t>
                      </a:r>
                      <a:endParaRPr lang="ru-RU" sz="2000" b="1" dirty="0">
                        <a:solidFill>
                          <a:schemeClr val="bg1"/>
                        </a:solidFill>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smtClean="0">
                          <a:solidFill>
                            <a:schemeClr val="bg1"/>
                          </a:solidFill>
                          <a:latin typeface="Times New Roman"/>
                          <a:ea typeface="Times New Roman"/>
                        </a:rPr>
                        <a:t>  + 1 4  ° </a:t>
                      </a:r>
                      <a:endParaRPr lang="ru-RU" sz="2000" b="1" dirty="0">
                        <a:solidFill>
                          <a:schemeClr val="bg1"/>
                        </a:solidFill>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2420">
                <a:tc>
                  <a:txBody>
                    <a:bodyPr/>
                    <a:lstStyle/>
                    <a:p>
                      <a:pPr algn="ctr">
                        <a:spcAft>
                          <a:spcPts val="0"/>
                        </a:spcAft>
                      </a:pPr>
                      <a:r>
                        <a:rPr lang="ru-RU" sz="2000" b="1" dirty="0">
                          <a:solidFill>
                            <a:schemeClr val="bg1"/>
                          </a:solidFill>
                          <a:latin typeface="Times New Roman"/>
                          <a:ea typeface="Times New Roman"/>
                        </a:rPr>
                        <a:t>Допустимое время пребывания в воде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smtClean="0">
                          <a:solidFill>
                            <a:schemeClr val="bg1"/>
                          </a:solidFill>
                          <a:latin typeface="Times New Roman"/>
                          <a:ea typeface="Times New Roman"/>
                        </a:rPr>
                        <a:t>40</a:t>
                      </a:r>
                      <a:r>
                        <a:rPr lang="ru-RU" sz="2000" b="1" baseline="0" dirty="0" smtClean="0">
                          <a:solidFill>
                            <a:schemeClr val="bg1"/>
                          </a:solidFill>
                          <a:latin typeface="Times New Roman"/>
                          <a:ea typeface="Times New Roman"/>
                        </a:rPr>
                        <a:t> мин.</a:t>
                      </a:r>
                      <a:endParaRPr lang="ru-RU" sz="2000" b="1" dirty="0">
                        <a:solidFill>
                          <a:schemeClr val="bg1"/>
                        </a:solidFill>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solidFill>
                            <a:schemeClr val="bg1"/>
                          </a:solidFill>
                          <a:latin typeface="Times New Roman"/>
                          <a:ea typeface="Times New Roman"/>
                        </a:rPr>
                        <a:t>15 мин.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2000" b="1" dirty="0">
                          <a:solidFill>
                            <a:schemeClr val="bg1"/>
                          </a:solidFill>
                          <a:latin typeface="Times New Roman"/>
                          <a:ea typeface="Times New Roman"/>
                        </a:rPr>
                        <a:t>Купание не разрешается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1210">
                <a:tc>
                  <a:txBody>
                    <a:bodyPr/>
                    <a:lstStyle/>
                    <a:p>
                      <a:pPr algn="ctr">
                        <a:spcAft>
                          <a:spcPts val="0"/>
                        </a:spcAft>
                      </a:pPr>
                      <a:r>
                        <a:rPr lang="ru-RU" sz="2000" b="1" dirty="0">
                          <a:solidFill>
                            <a:schemeClr val="bg1"/>
                          </a:solidFill>
                          <a:latin typeface="Times New Roman"/>
                          <a:ea typeface="Times New Roman"/>
                        </a:rPr>
                        <a:t>Перерыв между заходами в воду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solidFill>
                            <a:schemeClr val="bg1"/>
                          </a:solidFill>
                          <a:latin typeface="Times New Roman"/>
                          <a:ea typeface="Times New Roman"/>
                        </a:rPr>
                        <a:t>1 час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solidFill>
                            <a:schemeClr val="bg1"/>
                          </a:solidFill>
                          <a:latin typeface="Times New Roman"/>
                          <a:ea typeface="Times New Roman"/>
                        </a:rPr>
                        <a:t>1,5 часа </a:t>
                      </a: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bl>
          </a:graphicData>
        </a:graphic>
      </p:graphicFrame>
    </p:spTree>
  </p:cSld>
  <p:clrMapOvr>
    <a:masterClrMapping/>
  </p:clrMapOvr>
  <p:transition advTm="17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сунок1.jpg"/>
          <p:cNvPicPr>
            <a:picLocks noChangeAspect="1"/>
          </p:cNvPicPr>
          <p:nvPr/>
        </p:nvPicPr>
        <p:blipFill>
          <a:blip r:embed="rId2" cstate="print"/>
          <a:stretch>
            <a:fillRect/>
          </a:stretch>
        </p:blipFill>
        <p:spPr>
          <a:xfrm>
            <a:off x="-24000" y="0"/>
            <a:ext cx="9168000" cy="6876000"/>
          </a:xfrm>
          <a:prstGeom prst="rect">
            <a:avLst/>
          </a:prstGeom>
        </p:spPr>
      </p:pic>
      <p:sp>
        <p:nvSpPr>
          <p:cNvPr id="3" name="Прямоугольник 2"/>
          <p:cNvSpPr/>
          <p:nvPr/>
        </p:nvSpPr>
        <p:spPr>
          <a:xfrm>
            <a:off x="142844" y="142852"/>
            <a:ext cx="8858312" cy="1077218"/>
          </a:xfrm>
          <a:prstGeom prst="rect">
            <a:avLst/>
          </a:prstGeom>
        </p:spPr>
        <p:txBody>
          <a:bodyPr wrap="square">
            <a:spAutoFit/>
          </a:bodyPr>
          <a:lstStyle/>
          <a:p>
            <a:pPr lvl="0"/>
            <a:r>
              <a:rPr lang="ru-RU" sz="2000" b="1" dirty="0" smtClean="0">
                <a:solidFill>
                  <a:srgbClr val="FFFF00"/>
                </a:solidFill>
              </a:rPr>
              <a:t>Правило 7. </a:t>
            </a:r>
            <a:r>
              <a:rPr lang="ru-RU" sz="3200" b="1" dirty="0" smtClean="0">
                <a:solidFill>
                  <a:schemeClr val="bg1"/>
                </a:solidFill>
              </a:rPr>
              <a:t>Во время игр в воде будь осторожен и внимателен. </a:t>
            </a:r>
          </a:p>
        </p:txBody>
      </p:sp>
      <p:sp>
        <p:nvSpPr>
          <p:cNvPr id="4" name="TextBox 3"/>
          <p:cNvSpPr txBox="1"/>
          <p:nvPr/>
        </p:nvSpPr>
        <p:spPr>
          <a:xfrm>
            <a:off x="214282" y="1214422"/>
            <a:ext cx="2906373" cy="1477328"/>
          </a:xfrm>
          <a:prstGeom prst="rect">
            <a:avLst/>
          </a:prstGeom>
          <a:noFill/>
        </p:spPr>
        <p:txBody>
          <a:bodyPr wrap="none" rtlCol="0">
            <a:spAutoFit/>
          </a:bodyPr>
          <a:lstStyle/>
          <a:p>
            <a:r>
              <a:rPr lang="ru-RU" dirty="0" smtClean="0">
                <a:solidFill>
                  <a:srgbClr val="FFFF00"/>
                </a:solidFill>
              </a:rPr>
              <a:t>Не устраивай игр в </a:t>
            </a:r>
            <a:r>
              <a:rPr lang="ru-RU" dirty="0" smtClean="0">
                <a:solidFill>
                  <a:srgbClr val="FFFF00"/>
                </a:solidFill>
              </a:rPr>
              <a:t>воде, </a:t>
            </a:r>
            <a:endParaRPr lang="ru-RU" dirty="0" smtClean="0">
              <a:solidFill>
                <a:srgbClr val="FFFF00"/>
              </a:solidFill>
            </a:endParaRPr>
          </a:p>
          <a:p>
            <a:r>
              <a:rPr lang="ru-RU" dirty="0" smtClean="0">
                <a:solidFill>
                  <a:srgbClr val="FFFF00"/>
                </a:solidFill>
              </a:rPr>
              <a:t>связанных с захватами</a:t>
            </a:r>
          </a:p>
          <a:p>
            <a:r>
              <a:rPr lang="ru-RU" dirty="0" smtClean="0">
                <a:solidFill>
                  <a:srgbClr val="FFFF00"/>
                </a:solidFill>
              </a:rPr>
              <a:t>-нельзя, даже играя, топить</a:t>
            </a:r>
          </a:p>
          <a:p>
            <a:r>
              <a:rPr lang="ru-RU" dirty="0" smtClean="0">
                <a:solidFill>
                  <a:srgbClr val="FFFF00"/>
                </a:solidFill>
              </a:rPr>
              <a:t>Человека – он может </a:t>
            </a:r>
          </a:p>
          <a:p>
            <a:r>
              <a:rPr lang="ru-RU" dirty="0" smtClean="0">
                <a:solidFill>
                  <a:srgbClr val="FFFF00"/>
                </a:solidFill>
              </a:rPr>
              <a:t>захлебнуться и погибнуть.</a:t>
            </a:r>
            <a:endParaRPr lang="ru-RU" dirty="0">
              <a:solidFill>
                <a:srgbClr val="FFFF00"/>
              </a:solidFill>
            </a:endParaRPr>
          </a:p>
        </p:txBody>
      </p:sp>
      <p:sp>
        <p:nvSpPr>
          <p:cNvPr id="6" name="TextBox 5"/>
          <p:cNvSpPr txBox="1"/>
          <p:nvPr/>
        </p:nvSpPr>
        <p:spPr>
          <a:xfrm>
            <a:off x="0" y="4429132"/>
            <a:ext cx="3722814" cy="646331"/>
          </a:xfrm>
          <a:prstGeom prst="rect">
            <a:avLst/>
          </a:prstGeom>
          <a:noFill/>
        </p:spPr>
        <p:txBody>
          <a:bodyPr wrap="none" rtlCol="0">
            <a:spAutoFit/>
          </a:bodyPr>
          <a:lstStyle/>
          <a:p>
            <a:r>
              <a:rPr lang="ru-RU" dirty="0" smtClean="0">
                <a:solidFill>
                  <a:srgbClr val="FFFF00"/>
                </a:solidFill>
              </a:rPr>
              <a:t>Играя в воде, никогда нельзя</a:t>
            </a:r>
          </a:p>
          <a:p>
            <a:r>
              <a:rPr lang="ru-RU" dirty="0" smtClean="0">
                <a:solidFill>
                  <a:srgbClr val="FFFF00"/>
                </a:solidFill>
              </a:rPr>
              <a:t> в шутку кричать: «Тону! Помогите!»</a:t>
            </a:r>
            <a:endParaRPr lang="ru-RU" dirty="0">
              <a:solidFill>
                <a:srgbClr val="FFFF00"/>
              </a:solidFill>
            </a:endParaRPr>
          </a:p>
        </p:txBody>
      </p:sp>
      <p:pic>
        <p:nvPicPr>
          <p:cNvPr id="7" name="Рисунок 6" descr="water08.jpg"/>
          <p:cNvPicPr>
            <a:picLocks noChangeAspect="1"/>
          </p:cNvPicPr>
          <p:nvPr/>
        </p:nvPicPr>
        <p:blipFill>
          <a:blip r:embed="rId3" cstate="print"/>
          <a:stretch>
            <a:fillRect/>
          </a:stretch>
        </p:blipFill>
        <p:spPr>
          <a:xfrm>
            <a:off x="500034" y="5214950"/>
            <a:ext cx="2392260" cy="1440000"/>
          </a:xfrm>
          <a:prstGeom prst="rect">
            <a:avLst/>
          </a:prstGeom>
        </p:spPr>
      </p:pic>
      <p:sp>
        <p:nvSpPr>
          <p:cNvPr id="8" name="TextBox 7"/>
          <p:cNvSpPr txBox="1"/>
          <p:nvPr/>
        </p:nvSpPr>
        <p:spPr>
          <a:xfrm>
            <a:off x="4572000" y="857232"/>
            <a:ext cx="3384260" cy="1200329"/>
          </a:xfrm>
          <a:prstGeom prst="rect">
            <a:avLst/>
          </a:prstGeom>
          <a:noFill/>
        </p:spPr>
        <p:txBody>
          <a:bodyPr wrap="none" rtlCol="0">
            <a:spAutoFit/>
          </a:bodyPr>
          <a:lstStyle/>
          <a:p>
            <a:r>
              <a:rPr lang="ru-RU" dirty="0" smtClean="0">
                <a:solidFill>
                  <a:srgbClr val="FFFF00"/>
                </a:solidFill>
              </a:rPr>
              <a:t>Не заходи на глубокое место, </a:t>
            </a:r>
          </a:p>
          <a:p>
            <a:r>
              <a:rPr lang="ru-RU" dirty="0" smtClean="0">
                <a:solidFill>
                  <a:srgbClr val="FFFF00"/>
                </a:solidFill>
              </a:rPr>
              <a:t>если ты не умеешь плавать</a:t>
            </a:r>
          </a:p>
          <a:p>
            <a:r>
              <a:rPr lang="ru-RU" dirty="0" smtClean="0">
                <a:solidFill>
                  <a:srgbClr val="FFFF00"/>
                </a:solidFill>
              </a:rPr>
              <a:t>или плаваешь плохо.  Дно реки, </a:t>
            </a:r>
          </a:p>
          <a:p>
            <a:r>
              <a:rPr lang="ru-RU" dirty="0" smtClean="0">
                <a:solidFill>
                  <a:srgbClr val="FFFF00"/>
                </a:solidFill>
              </a:rPr>
              <a:t>озера, моря всегда меняется.</a:t>
            </a:r>
            <a:endParaRPr lang="ru-RU" dirty="0">
              <a:solidFill>
                <a:srgbClr val="FFFF00"/>
              </a:solidFill>
            </a:endParaRPr>
          </a:p>
        </p:txBody>
      </p:sp>
      <p:pic>
        <p:nvPicPr>
          <p:cNvPr id="9" name="Рисунок 8" descr="water04.jpg"/>
          <p:cNvPicPr>
            <a:picLocks noChangeAspect="1"/>
          </p:cNvPicPr>
          <p:nvPr/>
        </p:nvPicPr>
        <p:blipFill>
          <a:blip r:embed="rId4" cstate="print"/>
          <a:stretch>
            <a:fillRect/>
          </a:stretch>
        </p:blipFill>
        <p:spPr>
          <a:xfrm>
            <a:off x="5857884" y="2143116"/>
            <a:ext cx="2552731" cy="1440000"/>
          </a:xfrm>
          <a:prstGeom prst="rect">
            <a:avLst/>
          </a:prstGeom>
        </p:spPr>
      </p:pic>
      <p:pic>
        <p:nvPicPr>
          <p:cNvPr id="10" name="Рисунок 9" descr="water07.jpg"/>
          <p:cNvPicPr>
            <a:picLocks noChangeAspect="1"/>
          </p:cNvPicPr>
          <p:nvPr/>
        </p:nvPicPr>
        <p:blipFill>
          <a:blip r:embed="rId5" cstate="print"/>
          <a:stretch>
            <a:fillRect/>
          </a:stretch>
        </p:blipFill>
        <p:spPr>
          <a:xfrm>
            <a:off x="1500166" y="2714620"/>
            <a:ext cx="2737780" cy="1440000"/>
          </a:xfrm>
          <a:prstGeom prst="rect">
            <a:avLst/>
          </a:prstGeom>
        </p:spPr>
      </p:pic>
      <p:sp>
        <p:nvSpPr>
          <p:cNvPr id="11" name="TextBox 10"/>
          <p:cNvSpPr txBox="1"/>
          <p:nvPr/>
        </p:nvSpPr>
        <p:spPr>
          <a:xfrm>
            <a:off x="4643438" y="3786190"/>
            <a:ext cx="3077830" cy="923330"/>
          </a:xfrm>
          <a:prstGeom prst="rect">
            <a:avLst/>
          </a:prstGeom>
          <a:noFill/>
        </p:spPr>
        <p:txBody>
          <a:bodyPr wrap="none" rtlCol="0">
            <a:spAutoFit/>
          </a:bodyPr>
          <a:lstStyle/>
          <a:p>
            <a:r>
              <a:rPr lang="ru-RU" dirty="0" smtClean="0">
                <a:solidFill>
                  <a:srgbClr val="FFFF00"/>
                </a:solidFill>
              </a:rPr>
              <a:t>Не ныряй в незнакомых </a:t>
            </a:r>
          </a:p>
          <a:p>
            <a:r>
              <a:rPr lang="ru-RU" dirty="0" smtClean="0">
                <a:solidFill>
                  <a:srgbClr val="FFFF00"/>
                </a:solidFill>
              </a:rPr>
              <a:t>местах : на дне могут лежать </a:t>
            </a:r>
          </a:p>
          <a:p>
            <a:r>
              <a:rPr lang="ru-RU" dirty="0" smtClean="0">
                <a:solidFill>
                  <a:srgbClr val="FFFF00"/>
                </a:solidFill>
              </a:rPr>
              <a:t>опасные предметы.</a:t>
            </a:r>
            <a:endParaRPr lang="ru-RU" dirty="0">
              <a:solidFill>
                <a:srgbClr val="FFFF00"/>
              </a:solidFill>
            </a:endParaRPr>
          </a:p>
        </p:txBody>
      </p:sp>
      <p:pic>
        <p:nvPicPr>
          <p:cNvPr id="12" name="Рисунок 11" descr="water05.jpg"/>
          <p:cNvPicPr>
            <a:picLocks noChangeAspect="1"/>
          </p:cNvPicPr>
          <p:nvPr/>
        </p:nvPicPr>
        <p:blipFill>
          <a:blip r:embed="rId6" cstate="print"/>
          <a:stretch>
            <a:fillRect/>
          </a:stretch>
        </p:blipFill>
        <p:spPr>
          <a:xfrm>
            <a:off x="5143504" y="5000636"/>
            <a:ext cx="2298025" cy="1440000"/>
          </a:xfrm>
          <a:prstGeom prst="rect">
            <a:avLst/>
          </a:prstGeom>
        </p:spPr>
      </p:pic>
    </p:spTree>
  </p:cSld>
  <p:clrMapOvr>
    <a:masterClrMapping/>
  </p:clrMapOvr>
  <p:transition advTm="17000">
    <p:wheel spokes="1"/>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1278</Words>
  <Application>Microsoft Office PowerPoint</Application>
  <PresentationFormat>Экран (4:3)</PresentationFormat>
  <Paragraphs>125</Paragraphs>
  <Slides>14</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САША</cp:lastModifiedBy>
  <cp:revision>62</cp:revision>
  <dcterms:modified xsi:type="dcterms:W3CDTF">2015-06-29T12:46:10Z</dcterms:modified>
</cp:coreProperties>
</file>